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63" r:id="rId2"/>
  </p:sldMasterIdLst>
  <p:notesMasterIdLst>
    <p:notesMasterId r:id="rId42"/>
  </p:notesMasterIdLst>
  <p:handoutMasterIdLst>
    <p:handoutMasterId r:id="rId43"/>
  </p:handoutMasterIdLst>
  <p:sldIdLst>
    <p:sldId id="261" r:id="rId3"/>
    <p:sldId id="262" r:id="rId4"/>
    <p:sldId id="263" r:id="rId5"/>
    <p:sldId id="258" r:id="rId6"/>
    <p:sldId id="259" r:id="rId7"/>
    <p:sldId id="264" r:id="rId8"/>
    <p:sldId id="265" r:id="rId9"/>
    <p:sldId id="260" r:id="rId10"/>
    <p:sldId id="266" r:id="rId11"/>
    <p:sldId id="257" r:id="rId12"/>
    <p:sldId id="268" r:id="rId13"/>
    <p:sldId id="267" r:id="rId14"/>
    <p:sldId id="269" r:id="rId15"/>
    <p:sldId id="272" r:id="rId16"/>
    <p:sldId id="288" r:id="rId17"/>
    <p:sldId id="292" r:id="rId18"/>
    <p:sldId id="275" r:id="rId19"/>
    <p:sldId id="283" r:id="rId20"/>
    <p:sldId id="287" r:id="rId21"/>
    <p:sldId id="289" r:id="rId22"/>
    <p:sldId id="294" r:id="rId23"/>
    <p:sldId id="280" r:id="rId24"/>
    <p:sldId id="281" r:id="rId25"/>
    <p:sldId id="303" r:id="rId26"/>
    <p:sldId id="293" r:id="rId27"/>
    <p:sldId id="302" r:id="rId28"/>
    <p:sldId id="295" r:id="rId29"/>
    <p:sldId id="304" r:id="rId30"/>
    <p:sldId id="305" r:id="rId31"/>
    <p:sldId id="306" r:id="rId32"/>
    <p:sldId id="286" r:id="rId33"/>
    <p:sldId id="276" r:id="rId34"/>
    <p:sldId id="277" r:id="rId35"/>
    <p:sldId id="307" r:id="rId36"/>
    <p:sldId id="299" r:id="rId37"/>
    <p:sldId id="298" r:id="rId38"/>
    <p:sldId id="300" r:id="rId39"/>
    <p:sldId id="308" r:id="rId40"/>
    <p:sldId id="273" r:id="rId41"/>
  </p:sldIdLst>
  <p:sldSz cx="12192000" cy="6858000"/>
  <p:notesSz cx="6797675" cy="9926638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C0"/>
    <a:srgbClr val="A40000"/>
    <a:srgbClr val="DD0F40"/>
    <a:srgbClr val="CCECFF"/>
    <a:srgbClr val="05E72B"/>
    <a:srgbClr val="E95817"/>
    <a:srgbClr val="7E827F"/>
    <a:srgbClr val="146A6E"/>
    <a:srgbClr val="158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35968497701416E-2"/>
          <c:y val="3.096012159332848E-2"/>
          <c:w val="0.91263406197707619"/>
          <c:h val="0.85942560221526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BB4-4A60-88F1-FB546EB6D59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BB4-4A60-88F1-FB546EB6D59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BB4-4A60-88F1-FB546EB6D59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BB4-4A60-88F1-FB546EB6D59C}"/>
              </c:ext>
            </c:extLst>
          </c:dPt>
          <c:dLbls>
            <c:dLbl>
              <c:idx val="0"/>
              <c:layout>
                <c:manualLayout>
                  <c:x val="4.8537047204437276E-3"/>
                  <c:y val="-7.4087784305254768E-3"/>
                </c:manualLayout>
              </c:layout>
              <c:tx>
                <c:rich>
                  <a:bodyPr/>
                  <a:lstStyle/>
                  <a:p>
                    <a:fld id="{4BB6C146-B3B6-4C12-9878-4C6166D67AD8}" type="VALUE">
                      <a:rPr lang="en-US" smtClean="0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BB4-4A60-88F1-FB546EB6D59C}"/>
                </c:ext>
              </c:extLst>
            </c:dLbl>
            <c:dLbl>
              <c:idx val="1"/>
              <c:layout>
                <c:manualLayout>
                  <c:x val="-5.9275743256972154E-3"/>
                  <c:y val="-3.6035606428296806E-3"/>
                </c:manualLayout>
              </c:layout>
              <c:tx>
                <c:rich>
                  <a:bodyPr/>
                  <a:lstStyle/>
                  <a:p>
                    <a:fld id="{E929E855-1776-4529-AD23-684938E30E54}" type="VALUE">
                      <a:rPr lang="en-US" smtClean="0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B4-4A60-88F1-FB546EB6D59C}"/>
                </c:ext>
              </c:extLst>
            </c:dLbl>
            <c:dLbl>
              <c:idx val="2"/>
              <c:layout>
                <c:manualLayout>
                  <c:x val="6.9264759910253543E-3"/>
                  <c:y val="-1.0589789471543168E-2"/>
                </c:manualLayout>
              </c:layout>
              <c:tx>
                <c:rich>
                  <a:bodyPr/>
                  <a:lstStyle/>
                  <a:p>
                    <a:fld id="{93FC088E-C8EE-4C22-83F4-F1964BE9A490}" type="VALUE">
                      <a:rPr lang="en-US" smtClean="0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BB4-4A60-88F1-FB546EB6D59C}"/>
                </c:ext>
              </c:extLst>
            </c:dLbl>
            <c:dLbl>
              <c:idx val="3"/>
              <c:layout>
                <c:manualLayout>
                  <c:x val="6.66666666666666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B4-4A60-88F1-FB546EB6D59C}"/>
                </c:ext>
              </c:extLst>
            </c:dLbl>
            <c:dLbl>
              <c:idx val="5"/>
              <c:layout>
                <c:manualLayout>
                  <c:x val="1.42388448500869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B4-4A60-88F1-FB546EB6D59C}"/>
                </c:ext>
              </c:extLst>
            </c:dLbl>
            <c:dLbl>
              <c:idx val="8"/>
              <c:layout>
                <c:manualLayout>
                  <c:x val="4.11779709743940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B4-4A60-88F1-FB546EB6D59C}"/>
                </c:ext>
              </c:extLst>
            </c:dLbl>
            <c:dLbl>
              <c:idx val="10"/>
              <c:layout>
                <c:manualLayout>
                  <c:x val="-1.3725990324798001E-3"/>
                  <c:y val="7.6985342879785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B4-4A60-88F1-FB546EB6D59C}"/>
                </c:ext>
              </c:extLst>
            </c:dLbl>
            <c:dLbl>
              <c:idx val="12"/>
              <c:layout>
                <c:manualLayout>
                  <c:x val="4.1177970974394006E-3"/>
                  <c:y val="-2.3095602863935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B4-4A60-88F1-FB546EB6D59C}"/>
                </c:ext>
              </c:extLst>
            </c:dLbl>
            <c:dLbl>
              <c:idx val="19"/>
              <c:layout>
                <c:manualLayout>
                  <c:x val="-4.1177970974395012E-3"/>
                  <c:y val="1.0264712383971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B4-4A60-88F1-FB546EB6D59C}"/>
                </c:ext>
              </c:extLst>
            </c:dLbl>
            <c:dLbl>
              <c:idx val="21"/>
              <c:layout>
                <c:manualLayout>
                  <c:x val="5.4903961299190996E-3"/>
                  <c:y val="-9.40921098929882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B4-4A60-88F1-FB546EB6D59C}"/>
                </c:ext>
              </c:extLst>
            </c:dLbl>
            <c:dLbl>
              <c:idx val="23"/>
              <c:layout>
                <c:manualLayout>
                  <c:x val="4.1177970974393E-3"/>
                  <c:y val="-5.1323561919856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B4-4A60-88F1-FB546EB6D59C}"/>
                </c:ext>
              </c:extLst>
            </c:dLbl>
            <c:dLbl>
              <c:idx val="3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F3BE8B8-22D9-4983-A484-54D2CD81AA04}" type="VALUE">
                      <a:rPr lang="en-US" sz="1200" b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BB4-4A60-88F1-FB546EB6D59C}"/>
                </c:ext>
              </c:extLst>
            </c:dLbl>
            <c:dLbl>
              <c:idx val="32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D70-404D-B2C0-665D82CDEC7A}"/>
                </c:ext>
              </c:extLst>
            </c:dLbl>
            <c:dLbl>
              <c:idx val="34"/>
              <c:numFmt formatCode="0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686-4620-8DC7-C2A396013C18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Arkusz1!$B$2:$B$36</c:f>
              <c:numCache>
                <c:formatCode>General</c:formatCode>
                <c:ptCount val="35"/>
                <c:pt idx="0">
                  <c:v>2115</c:v>
                </c:pt>
                <c:pt idx="1">
                  <c:v>2936</c:v>
                </c:pt>
                <c:pt idx="2">
                  <c:v>3575</c:v>
                </c:pt>
                <c:pt idx="3">
                  <c:v>4574</c:v>
                </c:pt>
                <c:pt idx="4">
                  <c:v>4025</c:v>
                </c:pt>
                <c:pt idx="5">
                  <c:v>3312</c:v>
                </c:pt>
                <c:pt idx="6">
                  <c:v>2792</c:v>
                </c:pt>
                <c:pt idx="7">
                  <c:v>2251</c:v>
                </c:pt>
                <c:pt idx="8">
                  <c:v>2202</c:v>
                </c:pt>
                <c:pt idx="9">
                  <c:v>2776</c:v>
                </c:pt>
                <c:pt idx="10" formatCode="0">
                  <c:v>3799</c:v>
                </c:pt>
                <c:pt idx="11" formatCode="0">
                  <c:v>3881</c:v>
                </c:pt>
                <c:pt idx="12" formatCode="0">
                  <c:v>3939</c:v>
                </c:pt>
                <c:pt idx="13" formatCode="0">
                  <c:v>3508</c:v>
                </c:pt>
                <c:pt idx="14">
                  <c:v>3151</c:v>
                </c:pt>
                <c:pt idx="15">
                  <c:v>2848</c:v>
                </c:pt>
                <c:pt idx="16">
                  <c:v>2222</c:v>
                </c:pt>
                <c:pt idx="17">
                  <c:v>1675</c:v>
                </c:pt>
                <c:pt idx="18">
                  <c:v>1398</c:v>
                </c:pt>
                <c:pt idx="19">
                  <c:v>1788</c:v>
                </c:pt>
                <c:pt idx="20">
                  <c:v>1798</c:v>
                </c:pt>
                <c:pt idx="21">
                  <c:v>1800</c:v>
                </c:pt>
                <c:pt idx="22">
                  <c:v>1951</c:v>
                </c:pt>
                <c:pt idx="23">
                  <c:v>1998</c:v>
                </c:pt>
                <c:pt idx="24">
                  <c:v>1656</c:v>
                </c:pt>
                <c:pt idx="25">
                  <c:v>1428</c:v>
                </c:pt>
                <c:pt idx="26">
                  <c:v>1184</c:v>
                </c:pt>
                <c:pt idx="27">
                  <c:v>933</c:v>
                </c:pt>
                <c:pt idx="28">
                  <c:v>823</c:v>
                </c:pt>
                <c:pt idx="29">
                  <c:v>673</c:v>
                </c:pt>
                <c:pt idx="30">
                  <c:v>818</c:v>
                </c:pt>
                <c:pt idx="31">
                  <c:v>659</c:v>
                </c:pt>
                <c:pt idx="32">
                  <c:v>664</c:v>
                </c:pt>
                <c:pt idx="33">
                  <c:v>612</c:v>
                </c:pt>
                <c:pt idx="34">
                  <c:v>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BB4-4A60-88F1-FB546EB6D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318914992"/>
        <c:axId val="318915776"/>
        <c:axId val="0"/>
      </c:bar3DChart>
      <c:catAx>
        <c:axId val="318914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8915776"/>
        <c:crosses val="autoZero"/>
        <c:auto val="1"/>
        <c:lblAlgn val="ctr"/>
        <c:lblOffset val="100"/>
        <c:noMultiLvlLbl val="0"/>
      </c:catAx>
      <c:valAx>
        <c:axId val="31891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891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51910577902515"/>
          <c:y val="2.2346150274439269E-2"/>
          <c:w val="0.68015441100411911"/>
          <c:h val="0.915129203955053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  <a:bevelB w="165100" prst="coolSlant"/>
            </a:sp3d>
          </c:spPr>
          <c:dPt>
            <c:idx val="0"/>
            <c:bubble3D val="0"/>
            <c:spPr>
              <a:solidFill>
                <a:srgbClr val="DD0F4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0-897A-4A7B-AFB3-468E33245619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1-897A-4A7B-AFB3-468E3324561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2-897A-4A7B-AFB3-468E33245619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3-897A-4A7B-AFB3-468E33245619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4-897A-4A7B-AFB3-468E33245619}"/>
              </c:ext>
            </c:extLst>
          </c:dPt>
          <c:dPt>
            <c:idx val="5"/>
            <c:bubble3D val="0"/>
            <c:spPr>
              <a:solidFill>
                <a:srgbClr val="A4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5-897A-4A7B-AFB3-468E33245619}"/>
              </c:ext>
            </c:extLst>
          </c:dPt>
          <c:dPt>
            <c:idx val="6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  <a:bevelB w="165100" prst="coolSlant"/>
              </a:sp3d>
            </c:spPr>
            <c:extLst>
              <c:ext xmlns:c16="http://schemas.microsoft.com/office/drawing/2014/chart" uri="{C3380CC4-5D6E-409C-BE32-E72D297353CC}">
                <c16:uniqueId val="{00000006-897A-4A7B-AFB3-468E33245619}"/>
              </c:ext>
            </c:extLst>
          </c:dPt>
          <c:dLbls>
            <c:dLbl>
              <c:idx val="0"/>
              <c:layout>
                <c:manualLayout>
                  <c:x val="9.8426734203343788E-2"/>
                  <c:y val="-3.8582515204709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7A-4A7B-AFB3-468E33245619}"/>
                </c:ext>
              </c:extLst>
            </c:dLbl>
            <c:dLbl>
              <c:idx val="1"/>
              <c:layout>
                <c:manualLayout>
                  <c:x val="9.7669605478702681E-2"/>
                  <c:y val="9.07823887169634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nir Next LT Pro Light" panose="020B0304020202020204" pitchFamily="34" charset="-18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latin typeface="Avenir Next LT Pro Light" panose="020B0304020202020204" pitchFamily="34" charset="-18"/>
                      </a:rPr>
                      <a:t>1-5 </a:t>
                    </a:r>
                    <a:r>
                      <a:rPr lang="en-US" sz="1600" dirty="0" err="1">
                        <a:latin typeface="Avenir Next LT Pro Light" panose="020B0304020202020204" pitchFamily="34" charset="-18"/>
                      </a:rPr>
                      <a:t>lat</a:t>
                    </a:r>
                    <a:r>
                      <a:rPr lang="en-US" sz="1600" dirty="0">
                        <a:latin typeface="Avenir Next LT Pro Light" panose="020B0304020202020204" pitchFamily="34" charset="-18"/>
                      </a:rPr>
                      <a:t>
25,0%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 LT Pro Light" panose="020B0304020202020204" pitchFamily="34" charset="-18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26742907343302"/>
                      <c:h val="0.1058976564383388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97A-4A7B-AFB3-468E33245619}"/>
                </c:ext>
              </c:extLst>
            </c:dLbl>
            <c:dLbl>
              <c:idx val="2"/>
              <c:layout>
                <c:manualLayout>
                  <c:x val="1.5142574492822067E-2"/>
                  <c:y val="-0.104399747024509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nir Next LT Pro Light" panose="020B0304020202020204" pitchFamily="34" charset="-18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latin typeface="Avenir Next LT Pro Light" panose="020B0304020202020204" pitchFamily="34" charset="-18"/>
                      </a:rPr>
                      <a:t>5-10 </a:t>
                    </a:r>
                    <a:r>
                      <a:rPr lang="en-US" sz="1600" dirty="0" err="1">
                        <a:latin typeface="Avenir Next LT Pro Light" panose="020B0304020202020204" pitchFamily="34" charset="-18"/>
                      </a:rPr>
                      <a:t>lat</a:t>
                    </a:r>
                    <a:r>
                      <a:rPr lang="en-US" sz="1600" dirty="0">
                        <a:latin typeface="Avenir Next LT Pro Light" panose="020B0304020202020204" pitchFamily="34" charset="-18"/>
                      </a:rPr>
                      <a:t>
17,8%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 LT Pro Light" panose="020B0304020202020204" pitchFamily="34" charset="-18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97A-4A7B-AFB3-468E33245619}"/>
                </c:ext>
              </c:extLst>
            </c:dLbl>
            <c:dLbl>
              <c:idx val="3"/>
              <c:layout>
                <c:manualLayout>
                  <c:x val="-0.10902653634831927"/>
                  <c:y val="1.81564777433927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nir Next LT Pro Light" panose="020B0304020202020204" pitchFamily="34" charset="-18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latin typeface="Avenir Next LT Pro Light" panose="020B0304020202020204" pitchFamily="34" charset="-18"/>
                      </a:rPr>
                      <a:t>10-20 </a:t>
                    </a:r>
                    <a:r>
                      <a:rPr lang="en-US" sz="1600" dirty="0" err="1">
                        <a:latin typeface="Avenir Next LT Pro Light" panose="020B0304020202020204" pitchFamily="34" charset="-18"/>
                      </a:rPr>
                      <a:t>lat</a:t>
                    </a:r>
                    <a:r>
                      <a:rPr lang="en-US" sz="1600" dirty="0">
                        <a:latin typeface="Avenir Next LT Pro Light" panose="020B0304020202020204" pitchFamily="34" charset="-18"/>
                      </a:rPr>
                      <a:t>
17,5%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 LT Pro Light" panose="020B0304020202020204" pitchFamily="34" charset="-18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97A-4A7B-AFB3-468E33245619}"/>
                </c:ext>
              </c:extLst>
            </c:dLbl>
            <c:dLbl>
              <c:idx val="4"/>
              <c:layout>
                <c:manualLayout>
                  <c:x val="-0.1120550512468837"/>
                  <c:y val="6.808679153772279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05327229246297"/>
                      <c:h val="0.105897656438338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97A-4A7B-AFB3-468E33245619}"/>
                </c:ext>
              </c:extLst>
            </c:dLbl>
            <c:dLbl>
              <c:idx val="5"/>
              <c:layout>
                <c:manualLayout>
                  <c:x val="-8.3284159710521666E-2"/>
                  <c:y val="-4.7660664723661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nir Next LT Pro Light" panose="020B0304020202020204" pitchFamily="34" charset="-18"/>
                        <a:ea typeface="+mn-ea"/>
                        <a:cs typeface="+mn-cs"/>
                      </a:defRPr>
                    </a:pPr>
                    <a:r>
                      <a:rPr lang="pl-PL" sz="1600" dirty="0">
                        <a:latin typeface="Avenir Next LT Pro Light" panose="020B0304020202020204" pitchFamily="34" charset="-18"/>
                      </a:rPr>
                      <a:t>30 lat i więcej
2,2%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 LT Pro Light" panose="020B0304020202020204" pitchFamily="34" charset="-18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75655271064604"/>
                      <c:h val="0.1554421450806220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897A-4A7B-AFB3-468E33245619}"/>
                </c:ext>
              </c:extLst>
            </c:dLbl>
            <c:dLbl>
              <c:idx val="6"/>
              <c:layout>
                <c:manualLayout>
                  <c:x val="-7.5712812847675601E-2"/>
                  <c:y val="-5.6738992948102675E-2"/>
                </c:manualLayout>
              </c:layout>
              <c:tx>
                <c:rich>
                  <a:bodyPr/>
                  <a:lstStyle/>
                  <a:p>
                    <a:fld id="{B9E46628-83A5-4A97-8AF0-D528F67375BF}" type="CATEGORYNAME">
                      <a:rPr lang="en-US"/>
                      <a:pPr/>
                      <a:t>[NAZWA KATEGORII]</a:t>
                    </a:fld>
                    <a:r>
                      <a:rPr lang="en-US" baseline="0" dirty="0"/>
                      <a:t>
12,2%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8825733887257"/>
                      <c:h val="0.105897656438338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97A-4A7B-AFB3-468E3324561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 Light" panose="020B0304020202020204" pitchFamily="3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do 1 roku</c:v>
                </c:pt>
                <c:pt idx="1">
                  <c:v>1-5 lat</c:v>
                </c:pt>
                <c:pt idx="2">
                  <c:v>5-10 lat</c:v>
                </c:pt>
                <c:pt idx="3">
                  <c:v>10-20 lat</c:v>
                </c:pt>
                <c:pt idx="4">
                  <c:v>20-30 lat</c:v>
                </c:pt>
                <c:pt idx="5">
                  <c:v>30 lat i więcej</c:v>
                </c:pt>
                <c:pt idx="6">
                  <c:v>bez stażu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108</c:v>
                </c:pt>
                <c:pt idx="1">
                  <c:v>139</c:v>
                </c:pt>
                <c:pt idx="2">
                  <c:v>99</c:v>
                </c:pt>
                <c:pt idx="3">
                  <c:v>97</c:v>
                </c:pt>
                <c:pt idx="4">
                  <c:v>32</c:v>
                </c:pt>
                <c:pt idx="5">
                  <c:v>12</c:v>
                </c:pt>
                <c:pt idx="6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97A-4A7B-AFB3-468E3324561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>
          <a:glow rad="406400">
            <a:schemeClr val="accent1">
              <a:alpha val="40000"/>
            </a:schemeClr>
          </a:glow>
        </a:effectLst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  <c:spPr>
        <a:solidFill>
          <a:schemeClr val="bg2">
            <a:alpha val="78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zarejestrowanych oświadczeń</c:v>
                </c:pt>
              </c:strCache>
            </c:strRef>
          </c:tx>
          <c:spPr>
            <a:solidFill>
              <a:srgbClr val="A4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583-4CBB-AAEB-B7E03A09136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583-4CBB-AAEB-B7E03A09136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583-4CBB-AAEB-B7E03A09136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583-4CBB-AAEB-B7E03A09136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583-4CBB-AAEB-B7E03A09136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583-4CBB-AAEB-B7E03A09136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583-4CBB-AAEB-B7E03A09136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583-4CBB-AAEB-B7E03A09136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583-4CBB-AAEB-B7E03A09136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583-4CBB-AAEB-B7E03A09136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583-4CBB-AAEB-B7E03A09136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583-4CBB-AAEB-B7E03A09136C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583-4CBB-AAEB-B7E03A09136C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583-4CBB-AAEB-B7E03A09136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583-4CBB-AAEB-B7E03A09136C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583-4CBB-AAEB-B7E03A09136C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0583-4CBB-AAEB-B7E03A09136C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0583-4CBB-AAEB-B7E03A09136C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0583-4CBB-AAEB-B7E03A09136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0583-4CBB-AAEB-B7E03A09136C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0583-4CBB-AAEB-B7E03A09136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0583-4CBB-AAEB-B7E03A09136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0583-4CBB-AAEB-B7E03A09136C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0583-4CBB-AAEB-B7E03A09136C}"/>
              </c:ext>
            </c:extLst>
          </c:dPt>
          <c:dLbls>
            <c:dLbl>
              <c:idx val="0"/>
              <c:layout>
                <c:manualLayout>
                  <c:x val="1.851851851851849E-2"/>
                  <c:y val="-3.5330585553453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83-4CBB-AAEB-B7E03A09136C}"/>
                </c:ext>
              </c:extLst>
            </c:dLbl>
            <c:dLbl>
              <c:idx val="1"/>
              <c:layout>
                <c:manualLayout>
                  <c:x val="4.1232851435655379E-3"/>
                  <c:y val="-1.984429552330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83-4CBB-AAEB-B7E03A09136C}"/>
                </c:ext>
              </c:extLst>
            </c:dLbl>
            <c:dLbl>
              <c:idx val="2"/>
              <c:layout>
                <c:manualLayout>
                  <c:x val="1.3888869348677869E-2"/>
                  <c:y val="4.6729338158742171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83-4CBB-AAEB-B7E03A09136C}"/>
                </c:ext>
              </c:extLst>
            </c:dLbl>
            <c:dLbl>
              <c:idx val="3"/>
              <c:layout>
                <c:manualLayout>
                  <c:x val="1.0802469135802356E-2"/>
                  <c:y val="-2.355372370230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83-4CBB-AAEB-B7E03A09136C}"/>
                </c:ext>
              </c:extLst>
            </c:dLbl>
            <c:dLbl>
              <c:idx val="4"/>
              <c:layout>
                <c:manualLayout>
                  <c:x val="-1.4858867700888678E-2"/>
                  <c:y val="-1.4721227627000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83-4CBB-AAEB-B7E03A09136C}"/>
                </c:ext>
              </c:extLst>
            </c:dLbl>
            <c:dLbl>
              <c:idx val="5"/>
              <c:layout>
                <c:manualLayout>
                  <c:x val="-2.71260277760297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83-4CBB-AAEB-B7E03A09136C}"/>
                </c:ext>
              </c:extLst>
            </c:dLbl>
            <c:dLbl>
              <c:idx val="6"/>
              <c:layout>
                <c:manualLayout>
                  <c:x val="-2.2406174014690267E-2"/>
                  <c:y val="3.686059071496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83-4CBB-AAEB-B7E03A09136C}"/>
                </c:ext>
              </c:extLst>
            </c:dLbl>
            <c:dLbl>
              <c:idx val="7"/>
              <c:layout>
                <c:manualLayout>
                  <c:x val="-2.35992688066970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83-4CBB-AAEB-B7E03A09136C}"/>
                </c:ext>
              </c:extLst>
            </c:dLbl>
            <c:dLbl>
              <c:idx val="8"/>
              <c:layout>
                <c:manualLayout>
                  <c:x val="-2.35992688066970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83-4CBB-AAEB-B7E03A09136C}"/>
                </c:ext>
              </c:extLst>
            </c:dLbl>
            <c:dLbl>
              <c:idx val="9"/>
              <c:layout>
                <c:manualLayout>
                  <c:x val="-1.101299210979209E-2"/>
                  <c:y val="-1.674100275358784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83-4CBB-AAEB-B7E03A09136C}"/>
                </c:ext>
              </c:extLst>
            </c:dLbl>
            <c:dLbl>
              <c:idx val="10"/>
              <c:layout>
                <c:manualLayout>
                  <c:x val="-9.4397075226789508E-3"/>
                  <c:y val="-4.5657807673856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583-4CBB-AAEB-B7E03A09136C}"/>
                </c:ext>
              </c:extLst>
            </c:dLbl>
            <c:spPr>
              <a:noFill/>
              <a:ln>
                <a:noFill/>
              </a:ln>
              <a:effectLst>
                <a:glow>
                  <a:schemeClr val="accent1">
                    <a:alpha val="74000"/>
                  </a:schemeClr>
                </a:glow>
              </a:effectLst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  <a:latin typeface="Avenir Next LT Pro Light" panose="020B0304020202020204" pitchFamily="34" charset="-18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Arkusz1!$B$2:$B$12</c:f>
              <c:numCache>
                <c:formatCode>0</c:formatCode>
                <c:ptCount val="11"/>
                <c:pt idx="0">
                  <c:v>2645</c:v>
                </c:pt>
                <c:pt idx="1">
                  <c:v>5201</c:v>
                </c:pt>
                <c:pt idx="2">
                  <c:v>9900</c:v>
                </c:pt>
                <c:pt idx="3">
                  <c:v>8383</c:v>
                </c:pt>
                <c:pt idx="4">
                  <c:v>2049</c:v>
                </c:pt>
                <c:pt idx="5">
                  <c:v>3538</c:v>
                </c:pt>
                <c:pt idx="6">
                  <c:v>3243</c:v>
                </c:pt>
                <c:pt idx="7">
                  <c:v>4666</c:v>
                </c:pt>
                <c:pt idx="8">
                  <c:v>1871</c:v>
                </c:pt>
                <c:pt idx="9">
                  <c:v>355</c:v>
                </c:pt>
                <c:pt idx="10">
                  <c:v>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583-4CBB-AAEB-B7E03A09136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zarejestrowanych zezwoleń na pracę sezonową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clear">
              <a:bevelT w="114300" prst="artDeco"/>
            </a:sp3d>
          </c:spPr>
          <c:invertIfNegative val="0"/>
          <c:dLbls>
            <c:dLbl>
              <c:idx val="6"/>
              <c:layout>
                <c:manualLayout>
                  <c:x val="0"/>
                  <c:y val="-7.372206144298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583-4CBB-AAEB-B7E03A09136C}"/>
                </c:ext>
              </c:extLst>
            </c:dLbl>
            <c:dLbl>
              <c:idx val="9"/>
              <c:layout>
                <c:manualLayout>
                  <c:x val="9.4397075226788345E-3"/>
                  <c:y val="-2.5111794220620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583-4CBB-AAEB-B7E03A09136C}"/>
                </c:ext>
              </c:extLst>
            </c:dLbl>
            <c:dLbl>
              <c:idx val="10"/>
              <c:layout>
                <c:manualLayout>
                  <c:x val="1.5732845871130239E-3"/>
                  <c:y val="-2.0546013453234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2AF-4E5B-97C6-F7A7832DAD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  <a:latin typeface="Avenir Next LT Pro Light" panose="020B0304020202020204" pitchFamily="34" charset="-18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Arkusz1!$C$2:$C$12</c:f>
              <c:numCache>
                <c:formatCode>General</c:formatCode>
                <c:ptCount val="11"/>
                <c:pt idx="4" formatCode="0">
                  <c:v>7280</c:v>
                </c:pt>
                <c:pt idx="5" formatCode="0">
                  <c:v>8085</c:v>
                </c:pt>
                <c:pt idx="6" formatCode="0">
                  <c:v>13436</c:v>
                </c:pt>
                <c:pt idx="7" formatCode="0">
                  <c:v>13681</c:v>
                </c:pt>
                <c:pt idx="8" formatCode="0">
                  <c:v>4548</c:v>
                </c:pt>
                <c:pt idx="9" formatCode="0">
                  <c:v>1706</c:v>
                </c:pt>
                <c:pt idx="10" formatCode="0">
                  <c:v>1482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0583-4CBB-AAEB-B7E03A09136C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Liczba powiadomień o powierzeniu wykonywania pracy obywatelowi Ukrainy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2.8319122568036505E-2"/>
                  <c:y val="4.56578076738542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009999"/>
                      </a:solidFill>
                      <a:latin typeface="Avenir Next LT Pro" panose="020B0504020202020204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583-4CBB-AAEB-B7E03A09136C}"/>
                </c:ext>
              </c:extLst>
            </c:dLbl>
            <c:dLbl>
              <c:idx val="9"/>
              <c:layout>
                <c:manualLayout>
                  <c:x val="1.8879415045357555E-2"/>
                  <c:y val="9.13156153477102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009999"/>
                      </a:solidFill>
                      <a:latin typeface="Avenir Next LT Pro" panose="020B0504020202020204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583-4CBB-AAEB-B7E03A09136C}"/>
                </c:ext>
              </c:extLst>
            </c:dLbl>
            <c:dLbl>
              <c:idx val="10"/>
              <c:layout>
                <c:manualLayout>
                  <c:x val="1.887941504535766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009999"/>
                      </a:solidFill>
                      <a:latin typeface="Avenir Next LT Pro" panose="020B0504020202020204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2AF-4E5B-97C6-F7A7832DAD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9999"/>
                    </a:solidFill>
                    <a:latin typeface="Avenir Next LT Pro" panose="020B0504020202020204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Arkusz1!$D$2:$D$12</c:f>
              <c:numCache>
                <c:formatCode>General</c:formatCode>
                <c:ptCount val="11"/>
                <c:pt idx="8" formatCode="0">
                  <c:v>1756</c:v>
                </c:pt>
                <c:pt idx="9" formatCode="0">
                  <c:v>1516</c:v>
                </c:pt>
                <c:pt idx="10" formatCode="0">
                  <c:v>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0583-4CBB-AAEB-B7E03A091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4"/>
        <c:gapDepth val="402"/>
        <c:shape val="cylinder"/>
        <c:axId val="320198632"/>
        <c:axId val="320199024"/>
        <c:axId val="0"/>
        <c:extLst/>
      </c:bar3DChart>
      <c:catAx>
        <c:axId val="320198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320199024"/>
        <c:crosses val="autoZero"/>
        <c:auto val="1"/>
        <c:lblAlgn val="ctr"/>
        <c:lblOffset val="100"/>
        <c:noMultiLvlLbl val="0"/>
      </c:catAx>
      <c:valAx>
        <c:axId val="3201990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20198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9322491626905102E-2"/>
          <c:y val="4.8470256724505285E-2"/>
          <c:w val="0.54828571442729224"/>
          <c:h val="0.15224524066787665"/>
        </c:manualLayout>
      </c:layout>
      <c:overlay val="1"/>
      <c:txPr>
        <a:bodyPr/>
        <a:lstStyle/>
        <a:p>
          <a:pPr>
            <a:defRPr sz="100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658639939691628E-4"/>
          <c:y val="6.7726948308535401E-2"/>
          <c:w val="0.96604938271604934"/>
          <c:h val="0.670219512259838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Oferty ogółem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A40000"/>
              </a:solidFill>
            </c:spPr>
            <c:extLst>
              <c:ext xmlns:c16="http://schemas.microsoft.com/office/drawing/2014/chart" uri="{C3380CC4-5D6E-409C-BE32-E72D297353CC}">
                <c16:uniqueId val="{00000000-4B55-4E79-9236-3BF6EEC1771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4B55-4E79-9236-3BF6EEC1771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6-4B55-4E79-9236-3BF6EEC1771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B55-4E79-9236-3BF6EEC1771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B55-4E79-9236-3BF6EEC1771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B55-4E79-9236-3BF6EEC1771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B55-4E79-9236-3BF6EEC1771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4B55-4E79-9236-3BF6EEC1771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B55-4E79-9236-3BF6EEC1771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B55-4E79-9236-3BF6EEC1771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B55-4E79-9236-3BF6EEC1771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4B55-4E79-9236-3BF6EEC1771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B55-4E79-9236-3BF6EEC17718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B55-4E79-9236-3BF6EEC17718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B55-4E79-9236-3BF6EEC17718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4B55-4E79-9236-3BF6EEC17718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4B55-4E79-9236-3BF6EEC17718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4B55-4E79-9236-3BF6EEC17718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4B55-4E79-9236-3BF6EEC17718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4B55-4E79-9236-3BF6EEC17718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4B55-4E79-9236-3BF6EEC17718}"/>
              </c:ext>
            </c:extLst>
          </c:dPt>
          <c:dLbls>
            <c:dLbl>
              <c:idx val="0"/>
              <c:layout>
                <c:manualLayout>
                  <c:x val="1.1654060154521211E-2"/>
                  <c:y val="-3.1139297333976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55-4E79-9236-3BF6EEC17718}"/>
                </c:ext>
              </c:extLst>
            </c:dLbl>
            <c:dLbl>
              <c:idx val="1"/>
              <c:layout>
                <c:manualLayout>
                  <c:x val="1.0802444179180392E-2"/>
                  <c:y val="-1.8307907415610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55-4E79-9236-3BF6EEC17718}"/>
                </c:ext>
              </c:extLst>
            </c:dLbl>
            <c:dLbl>
              <c:idx val="2"/>
              <c:layout>
                <c:manualLayout>
                  <c:x val="8.0227740655425938E-3"/>
                  <c:y val="-1.4842985754239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55-4E79-9236-3BF6EEC17718}"/>
                </c:ext>
              </c:extLst>
            </c:dLbl>
            <c:dLbl>
              <c:idx val="3"/>
              <c:layout>
                <c:manualLayout>
                  <c:x val="1.2066378537474821E-2"/>
                  <c:y val="-1.0698637133410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55-4E79-9236-3BF6EEC177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 Light" panose="020B0304020202020204" pitchFamily="34" charset="-18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Ukraina</c:v>
                </c:pt>
                <c:pt idx="1">
                  <c:v>Mołdawia</c:v>
                </c:pt>
                <c:pt idx="2">
                  <c:v>Białoruś</c:v>
                </c:pt>
                <c:pt idx="3">
                  <c:v>Gruzja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4"/>
                <c:pt idx="0">
                  <c:v>180</c:v>
                </c:pt>
                <c:pt idx="1">
                  <c:v>121</c:v>
                </c:pt>
                <c:pt idx="2">
                  <c:v>20</c:v>
                </c:pt>
                <c:pt idx="3">
                  <c:v>6</c:v>
                </c:pt>
              </c:numCache>
            </c:numRef>
          </c:val>
          <c:shape val="box"/>
          <c:extLst>
            <c:ext xmlns:c16="http://schemas.microsoft.com/office/drawing/2014/chart" uri="{C3380CC4-5D6E-409C-BE32-E72D297353CC}">
              <c16:uniqueId val="{0000001C-4B55-4E79-9236-3BF6EEC17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7"/>
        <c:gapDepth val="411"/>
        <c:shape val="cylinder"/>
        <c:axId val="375323856"/>
        <c:axId val="375322680"/>
        <c:axId val="0"/>
      </c:bar3DChart>
      <c:catAx>
        <c:axId val="375323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375322680"/>
        <c:crosses val="autoZero"/>
        <c:auto val="1"/>
        <c:lblAlgn val="ctr"/>
        <c:lblOffset val="100"/>
        <c:noMultiLvlLbl val="0"/>
      </c:catAx>
      <c:valAx>
        <c:axId val="37532268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753238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861256926217548"/>
          <c:y val="9.7571314846905913E-2"/>
          <c:w val="0.65265128317293675"/>
          <c:h val="6.5771607651236103E-2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178951589384657E-2"/>
          <c:y val="3.9944006727022474E-2"/>
          <c:w val="0.96604938271604934"/>
          <c:h val="0.7342451588878135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Oferty ogółem</c:v>
                </c:pt>
              </c:strCache>
            </c:strRef>
          </c:tx>
          <c:spPr>
            <a:solidFill>
              <a:srgbClr val="DD0F4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67-491A-ADF7-F0B18C9C271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A067-491A-ADF7-F0B18C9C271F}"/>
              </c:ext>
            </c:extLst>
          </c:dPt>
          <c:dPt>
            <c:idx val="2"/>
            <c:invertIfNegative val="0"/>
            <c:bubble3D val="0"/>
            <c:spPr>
              <a:solidFill>
                <a:srgbClr val="05E72B"/>
              </a:solidFill>
            </c:spPr>
            <c:extLst>
              <c:ext xmlns:c16="http://schemas.microsoft.com/office/drawing/2014/chart" uri="{C3380CC4-5D6E-409C-BE32-E72D297353CC}">
                <c16:uniqueId val="{00000004-A067-491A-ADF7-F0B18C9C271F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6-A067-491A-ADF7-F0B18C9C271F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8-A067-491A-ADF7-F0B18C9C271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A067-491A-ADF7-F0B18C9C271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067-491A-ADF7-F0B18C9C271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A067-491A-ADF7-F0B18C9C271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067-491A-ADF7-F0B18C9C271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A067-491A-ADF7-F0B18C9C271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067-491A-ADF7-F0B18C9C271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A067-491A-ADF7-F0B18C9C271F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067-491A-ADF7-F0B18C9C271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A067-491A-ADF7-F0B18C9C271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067-491A-ADF7-F0B18C9C271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A067-491A-ADF7-F0B18C9C271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A067-491A-ADF7-F0B18C9C271F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A067-491A-ADF7-F0B18C9C271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A067-491A-ADF7-F0B18C9C271F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A067-491A-ADF7-F0B18C9C271F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A067-491A-ADF7-F0B18C9C271F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A067-491A-ADF7-F0B18C9C271F}"/>
              </c:ext>
            </c:extLst>
          </c:dPt>
          <c:dLbls>
            <c:dLbl>
              <c:idx val="0"/>
              <c:layout>
                <c:manualLayout>
                  <c:x val="9.2013220205932958E-3"/>
                  <c:y val="-5.297365557158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7-491A-ADF7-F0B18C9C271F}"/>
                </c:ext>
              </c:extLst>
            </c:dLbl>
            <c:dLbl>
              <c:idx val="1"/>
              <c:layout>
                <c:manualLayout>
                  <c:x val="1.0532355914270937E-2"/>
                  <c:y val="-5.1468292379305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7-491A-ADF7-F0B18C9C271F}"/>
                </c:ext>
              </c:extLst>
            </c:dLbl>
            <c:dLbl>
              <c:idx val="2"/>
              <c:layout>
                <c:manualLayout>
                  <c:x val="7.7160139622310785E-3"/>
                  <c:y val="-4.1709303543742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67-491A-ADF7-F0B18C9C271F}"/>
                </c:ext>
              </c:extLst>
            </c:dLbl>
            <c:dLbl>
              <c:idx val="3"/>
              <c:layout>
                <c:manualLayout>
                  <c:x val="2.1200831807123848E-3"/>
                  <c:y val="-3.77508478016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67-491A-ADF7-F0B18C9C271F}"/>
                </c:ext>
              </c:extLst>
            </c:dLbl>
            <c:dLbl>
              <c:idx val="4"/>
              <c:layout>
                <c:manualLayout>
                  <c:x val="7.716049382716049E-3"/>
                  <c:y val="-4.591591286913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67-491A-ADF7-F0B18C9C271F}"/>
                </c:ext>
              </c:extLst>
            </c:dLbl>
            <c:dLbl>
              <c:idx val="5"/>
              <c:layout>
                <c:manualLayout>
                  <c:x val="3.6765181269712136E-3"/>
                  <c:y val="-2.9276966506689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067-491A-ADF7-F0B18C9C27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venir Next LT Pro Light" panose="020B0304020202020204" pitchFamily="34" charset="-18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Ukraina</c:v>
                </c:pt>
                <c:pt idx="1">
                  <c:v>Białoruś</c:v>
                </c:pt>
                <c:pt idx="2">
                  <c:v>Mołdawia</c:v>
                </c:pt>
                <c:pt idx="3">
                  <c:v>Indie</c:v>
                </c:pt>
                <c:pt idx="4">
                  <c:v>Gruzja</c:v>
                </c:pt>
                <c:pt idx="5">
                  <c:v>Zjednoczone Emiraty Arabskie</c:v>
                </c:pt>
              </c:strCache>
            </c:strRef>
          </c:cat>
          <c:val>
            <c:numRef>
              <c:f>Arkusz1!$B$2:$B$7</c:f>
              <c:numCache>
                <c:formatCode>0</c:formatCode>
                <c:ptCount val="6"/>
                <c:pt idx="0">
                  <c:v>1465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A067-491A-ADF7-F0B18C9C2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5316408"/>
        <c:axId val="375316800"/>
        <c:axId val="0"/>
      </c:bar3DChart>
      <c:catAx>
        <c:axId val="375316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375316800"/>
        <c:crosses val="autoZero"/>
        <c:auto val="1"/>
        <c:lblAlgn val="ctr"/>
        <c:lblOffset val="100"/>
        <c:noMultiLvlLbl val="0"/>
      </c:catAx>
      <c:valAx>
        <c:axId val="37531680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75316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738594411560894"/>
          <c:y val="8.3579697602545147E-2"/>
          <c:w val="0.62812956412592214"/>
          <c:h val="0.29255081077270761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2122624031819"/>
          <c:y val="2.6845043992630872E-2"/>
          <c:w val="0.88441535192770682"/>
          <c:h val="0.723918626596341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AE-4ADD-9903-065A585BC063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AE-4ADD-9903-065A585BC06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4AE-4ADD-9903-065A585BC063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4AE-4ADD-9903-065A585BC06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4AE-4ADD-9903-065A585BC063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4AE-4ADD-9903-065A585BC063}"/>
              </c:ext>
            </c:extLst>
          </c:dPt>
          <c:dPt>
            <c:idx val="6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4AE-4ADD-9903-065A585BC063}"/>
              </c:ext>
            </c:extLst>
          </c:dPt>
          <c:dPt>
            <c:idx val="7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4AE-4ADD-9903-065A585BC063}"/>
              </c:ext>
            </c:extLst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3">
                      <a:lumMod val="60000"/>
                    </a:schemeClr>
                  </a:gs>
                  <a:gs pos="100000">
                    <a:schemeClr val="accent3">
                      <a:lumMod val="6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4AE-4ADD-9903-065A585BC063}"/>
              </c:ext>
            </c:extLst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4">
                      <a:lumMod val="60000"/>
                    </a:schemeClr>
                  </a:gs>
                  <a:gs pos="100000">
                    <a:schemeClr val="accent4">
                      <a:lumMod val="6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44AE-4ADD-9903-065A585BC063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chemeClr val="accent5">
                      <a:lumMod val="60000"/>
                    </a:schemeClr>
                  </a:gs>
                  <a:gs pos="100000">
                    <a:schemeClr val="accent5">
                      <a:lumMod val="6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44AE-4ADD-9903-065A585BC06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Algorytm</c:v>
                </c:pt>
                <c:pt idx="1">
                  <c:v>EFS Plus</c:v>
                </c:pt>
                <c:pt idx="2">
                  <c:v>Rezerwa FP Wieś I</c:v>
                </c:pt>
                <c:pt idx="3">
                  <c:v>Rezerwa FP Wieś II</c:v>
                </c:pt>
                <c:pt idx="4">
                  <c:v>Rezerwa FP nieskie kwalifikacje</c:v>
                </c:pt>
                <c:pt idx="5">
                  <c:v>Rezerwa FO osoby do 30 r.ż.</c:v>
                </c:pt>
                <c:pt idx="6">
                  <c:v>KFS</c:v>
                </c:pt>
                <c:pt idx="7">
                  <c:v>Projekt pilotażowy</c:v>
                </c:pt>
              </c:strCache>
            </c:strRef>
          </c:cat>
          <c:val>
            <c:numRef>
              <c:f>Arkusz1!$B$2:$B$9</c:f>
              <c:numCache>
                <c:formatCode>#\ ##0\ "zł"</c:formatCode>
                <c:ptCount val="8"/>
                <c:pt idx="0">
                  <c:v>1739600</c:v>
                </c:pt>
                <c:pt idx="1">
                  <c:v>2775600</c:v>
                </c:pt>
                <c:pt idx="2">
                  <c:v>177600</c:v>
                </c:pt>
                <c:pt idx="3">
                  <c:v>376900</c:v>
                </c:pt>
                <c:pt idx="4">
                  <c:v>128600</c:v>
                </c:pt>
                <c:pt idx="5">
                  <c:v>413100</c:v>
                </c:pt>
                <c:pt idx="6">
                  <c:v>250300</c:v>
                </c:pt>
                <c:pt idx="7">
                  <c:v>394900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4AE-4ADD-9903-065A585BC06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74044128"/>
        <c:axId val="358616952"/>
      </c:barChart>
      <c:catAx>
        <c:axId val="274044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rgbClr val="DD0F40"/>
                </a:solidFill>
                <a:effectLst/>
                <a:latin typeface="Avenir Next LT Pro Light" panose="020B0304020202020204"/>
                <a:ea typeface="+mn-ea"/>
                <a:cs typeface="+mn-cs"/>
              </a:defRPr>
            </a:pPr>
            <a:endParaRPr lang="pl-PL"/>
          </a:p>
        </c:txPr>
        <c:crossAx val="358616952"/>
        <c:crosses val="autoZero"/>
        <c:auto val="1"/>
        <c:lblAlgn val="ctr"/>
        <c:lblOffset val="100"/>
        <c:noMultiLvlLbl val="0"/>
      </c:catAx>
      <c:valAx>
        <c:axId val="358616952"/>
        <c:scaling>
          <c:orientation val="minMax"/>
        </c:scaling>
        <c:delete val="1"/>
        <c:axPos val="l"/>
        <c:numFmt formatCode="#\ ##0\ &quot;zł&quot;" sourceLinked="1"/>
        <c:majorTickMark val="none"/>
        <c:minorTickMark val="none"/>
        <c:tickLblPos val="nextTo"/>
        <c:crossAx val="27404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789345008190914E-2"/>
          <c:y val="3.4351047704467043E-2"/>
          <c:w val="0.93704395764544335"/>
          <c:h val="0.783467049975960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chemeClr val="accent1">
                <a:shade val="65000"/>
                <a:alpha val="85000"/>
              </a:schemeClr>
            </a:solidFill>
            <a:ln w="9525" cap="flat" cmpd="sng" algn="ctr">
              <a:solidFill>
                <a:schemeClr val="accent1">
                  <a:shade val="65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65000"/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65000"/>
                  <a:alpha val="85000"/>
                </a:schemeClr>
              </a:solidFill>
              <a:ln w="9525" cap="flat" cmpd="sng" algn="ctr">
                <a:solidFill>
                  <a:schemeClr val="accent1">
                    <a:shade val="65000"/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65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0D0-4BBE-89F0-74F22121C52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shade val="65000"/>
                  <a:alpha val="85000"/>
                </a:schemeClr>
              </a:solidFill>
              <a:ln w="9525" cap="flat" cmpd="sng" algn="ctr">
                <a:solidFill>
                  <a:schemeClr val="accent1">
                    <a:shade val="65000"/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65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0D0-4BBE-89F0-74F22121C52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shade val="65000"/>
                  <a:alpha val="85000"/>
                </a:schemeClr>
              </a:solidFill>
              <a:ln w="9525" cap="flat" cmpd="sng" algn="ctr">
                <a:solidFill>
                  <a:schemeClr val="accent1">
                    <a:shade val="65000"/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65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0D0-4BBE-89F0-74F22121C52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shade val="65000"/>
                  <a:alpha val="85000"/>
                </a:schemeClr>
              </a:solidFill>
              <a:ln w="9525" cap="flat" cmpd="sng" algn="ctr">
                <a:solidFill>
                  <a:schemeClr val="accent1">
                    <a:shade val="65000"/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65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0D0-4BBE-89F0-74F22121C52F}"/>
              </c:ext>
            </c:extLst>
          </c:dPt>
          <c:dLbls>
            <c:dLbl>
              <c:idx val="0"/>
              <c:layout>
                <c:manualLayout>
                  <c:x val="1.3333333333333334E-2"/>
                  <c:y val="-2.2766078542970974E-3"/>
                </c:manualLayout>
              </c:layout>
              <c:tx>
                <c:rich>
                  <a:bodyPr/>
                  <a:lstStyle/>
                  <a:p>
                    <a:fld id="{4BB6C146-B3B6-4C12-9878-4C6166D67AD8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0D0-4BBE-89F0-74F22121C52F}"/>
                </c:ext>
              </c:extLst>
            </c:dLbl>
            <c:dLbl>
              <c:idx val="1"/>
              <c:layout>
                <c:manualLayout>
                  <c:x val="1.9999825021872267E-2"/>
                  <c:y val="0"/>
                </c:manualLayout>
              </c:layout>
              <c:tx>
                <c:rich>
                  <a:bodyPr/>
                  <a:lstStyle/>
                  <a:p>
                    <a:fld id="{E929E855-1776-4529-AD23-684938E30E54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D0-4BBE-89F0-74F22121C52F}"/>
                </c:ext>
              </c:extLst>
            </c:dLbl>
            <c:dLbl>
              <c:idx val="2"/>
              <c:layout>
                <c:manualLayout>
                  <c:x val="1.5555500526715159E-2"/>
                  <c:y val="-2.4420368766797016E-2"/>
                </c:manualLayout>
              </c:layout>
              <c:tx>
                <c:rich>
                  <a:bodyPr/>
                  <a:lstStyle/>
                  <a:p>
                    <a:fld id="{93FC088E-C8EE-4C22-83F4-F1964BE9A490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0D0-4BBE-89F0-74F22121C52F}"/>
                </c:ext>
              </c:extLst>
            </c:dLbl>
            <c:dLbl>
              <c:idx val="3"/>
              <c:layout>
                <c:manualLayout>
                  <c:x val="6.66666666666666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D0-4BBE-89F0-74F22121C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stopa bezrobocia w kraju</c:v>
                </c:pt>
                <c:pt idx="1">
                  <c:v>województwo łódzkie</c:v>
                </c:pt>
                <c:pt idx="2">
                  <c:v>powiat rawski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 formatCode="0.0">
                  <c:v>5.0999999999999996</c:v>
                </c:pt>
                <c:pt idx="1">
                  <c:v>5.4</c:v>
                </c:pt>
                <c:pt idx="2" formatCode="0.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D0-4BBE-89F0-74F22121C52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Arkusz1!$A$2:$A$4</c:f>
              <c:strCache>
                <c:ptCount val="3"/>
                <c:pt idx="0">
                  <c:v>stopa bezrobocia w kraju</c:v>
                </c:pt>
                <c:pt idx="1">
                  <c:v>województwo łódzkie</c:v>
                </c:pt>
                <c:pt idx="2">
                  <c:v>powiat rawski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9-10D0-4BBE-89F0-74F22121C52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1">
                <a:tint val="65000"/>
                <a:alpha val="85000"/>
              </a:schemeClr>
            </a:solidFill>
            <a:ln w="9525" cap="flat" cmpd="sng" algn="ctr">
              <a:solidFill>
                <a:schemeClr val="accent1">
                  <a:tint val="65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tint val="65000"/>
                  <a:lumMod val="75000"/>
                </a:schemeClr>
              </a:contourClr>
            </a:sp3d>
          </c:spPr>
          <c:invertIfNegative val="0"/>
          <c:cat>
            <c:strRef>
              <c:f>Arkusz1!$A$2:$A$4</c:f>
              <c:strCache>
                <c:ptCount val="3"/>
                <c:pt idx="0">
                  <c:v>stopa bezrobocia w kraju</c:v>
                </c:pt>
                <c:pt idx="1">
                  <c:v>województwo łódzkie</c:v>
                </c:pt>
                <c:pt idx="2">
                  <c:v>powiat rawski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A-10D0-4BBE-89F0-74F22121C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318916952"/>
        <c:axId val="318917344"/>
        <c:axId val="0"/>
      </c:bar3DChart>
      <c:catAx>
        <c:axId val="318916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DD0F40"/>
                </a:solidFill>
                <a:latin typeface="Avenir Next LT Pro Light" panose="020B0304020202020204" pitchFamily="34" charset="-18"/>
                <a:ea typeface="+mn-ea"/>
                <a:cs typeface="+mn-cs"/>
              </a:defRPr>
            </a:pPr>
            <a:endParaRPr lang="pl-PL"/>
          </a:p>
        </c:txPr>
        <c:crossAx val="318917344"/>
        <c:crosses val="autoZero"/>
        <c:auto val="1"/>
        <c:lblAlgn val="ctr"/>
        <c:lblOffset val="90"/>
        <c:noMultiLvlLbl val="0"/>
      </c:catAx>
      <c:valAx>
        <c:axId val="31891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8916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C3399"/>
              </a:solidFill>
            </c:spPr>
            <c:extLst>
              <c:ext xmlns:c16="http://schemas.microsoft.com/office/drawing/2014/chart" uri="{C3380CC4-5D6E-409C-BE32-E72D297353CC}">
                <c16:uniqueId val="{00000001-52B9-4E1D-BA4E-54BBCA53A44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52B9-4E1D-BA4E-54BBCA53A44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52B9-4E1D-BA4E-54BBCA53A44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52B9-4E1D-BA4E-54BBCA53A44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52B9-4E1D-BA4E-54BBCA53A44A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52B9-4E1D-BA4E-54BBCA53A44A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D-52B9-4E1D-BA4E-54BBCA53A44A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F-52B9-4E1D-BA4E-54BBCA53A44A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1-52B9-4E1D-BA4E-54BBCA53A44A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3-52B9-4E1D-BA4E-54BBCA53A44A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5-52B9-4E1D-BA4E-54BBCA53A44A}"/>
              </c:ext>
            </c:extLst>
          </c:dPt>
          <c:dPt>
            <c:idx val="11"/>
            <c:invertIfNegative val="0"/>
            <c:bubble3D val="0"/>
            <c:spPr>
              <a:solidFill>
                <a:srgbClr val="A40000"/>
              </a:solidFill>
            </c:spPr>
            <c:extLst>
              <c:ext xmlns:c16="http://schemas.microsoft.com/office/drawing/2014/chart" uri="{C3380CC4-5D6E-409C-BE32-E72D297353CC}">
                <c16:uniqueId val="{00000017-52B9-4E1D-BA4E-54BBCA53A44A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9-52B9-4E1D-BA4E-54BBCA53A44A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B-52B9-4E1D-BA4E-54BBCA53A44A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D-52B9-4E1D-BA4E-54BBCA53A44A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F-52B9-4E1D-BA4E-54BBCA53A44A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1-52B9-4E1D-BA4E-54BBCA53A44A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3-52B9-4E1D-BA4E-54BBCA53A44A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5-52B9-4E1D-BA4E-54BBCA53A44A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7-52B9-4E1D-BA4E-54BBCA53A44A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9-52B9-4E1D-BA4E-54BBCA53A44A}"/>
              </c:ext>
            </c:extLst>
          </c:dPt>
          <c:dPt>
            <c:idx val="2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B-52B9-4E1D-BA4E-54BBCA53A44A}"/>
              </c:ext>
            </c:extLst>
          </c:dPt>
          <c:dPt>
            <c:idx val="2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D-52B9-4E1D-BA4E-54BBCA53A44A}"/>
              </c:ext>
            </c:extLst>
          </c:dPt>
          <c:dPt>
            <c:idx val="2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F-52B9-4E1D-BA4E-54BBCA53A4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Avenir Next LT Pro Light" panose="020B0304020202020204" pitchFamily="34" charset="-18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Arkusz1!$A$2:$A$25</c:f>
              <c:strCache>
                <c:ptCount val="24"/>
                <c:pt idx="0">
                  <c:v>rawski</c:v>
                </c:pt>
                <c:pt idx="1">
                  <c:v>skierniewicki</c:v>
                </c:pt>
                <c:pt idx="2">
                  <c:v>m. Skierniewice </c:v>
                </c:pt>
                <c:pt idx="3">
                  <c:v>m. Łódź</c:v>
                </c:pt>
                <c:pt idx="4">
                  <c:v>łowicki</c:v>
                </c:pt>
                <c:pt idx="5">
                  <c:v>bełchatowski</c:v>
                </c:pt>
                <c:pt idx="6">
                  <c:v>wieruszowski</c:v>
                </c:pt>
                <c:pt idx="7">
                  <c:v>radomszczański</c:v>
                </c:pt>
                <c:pt idx="8">
                  <c:v>sieradzki</c:v>
                </c:pt>
                <c:pt idx="9">
                  <c:v>zgierski</c:v>
                </c:pt>
                <c:pt idx="10">
                  <c:v>łęczycki</c:v>
                </c:pt>
                <c:pt idx="11">
                  <c:v>m. Piotrków Trybunalski </c:v>
                </c:pt>
                <c:pt idx="12">
                  <c:v>łódzki wschodni</c:v>
                </c:pt>
                <c:pt idx="13">
                  <c:v>wieluński</c:v>
                </c:pt>
                <c:pt idx="14">
                  <c:v>pabianicki</c:v>
                </c:pt>
                <c:pt idx="15">
                  <c:v>piotrkowski</c:v>
                </c:pt>
                <c:pt idx="16">
                  <c:v>zduńskowolski</c:v>
                </c:pt>
                <c:pt idx="17">
                  <c:v>brzeziński</c:v>
                </c:pt>
                <c:pt idx="18">
                  <c:v>poddębicki</c:v>
                </c:pt>
                <c:pt idx="19">
                  <c:v>kutnowski</c:v>
                </c:pt>
                <c:pt idx="20">
                  <c:v>łaski</c:v>
                </c:pt>
                <c:pt idx="21">
                  <c:v>tomaszowski</c:v>
                </c:pt>
                <c:pt idx="22">
                  <c:v>pajeczański</c:v>
                </c:pt>
                <c:pt idx="23">
                  <c:v>opoczyński</c:v>
                </c:pt>
              </c:strCache>
            </c:strRef>
          </c:cat>
          <c:val>
            <c:numRef>
              <c:f>Arkusz1!$B$2:$B$25</c:f>
              <c:numCache>
                <c:formatCode>0.0</c:formatCode>
                <c:ptCount val="24"/>
                <c:pt idx="0">
                  <c:v>2.9</c:v>
                </c:pt>
                <c:pt idx="1">
                  <c:v>3.9</c:v>
                </c:pt>
                <c:pt idx="2">
                  <c:v>4.4000000000000004</c:v>
                </c:pt>
                <c:pt idx="3">
                  <c:v>4.5</c:v>
                </c:pt>
                <c:pt idx="4">
                  <c:v>4.5999999999999996</c:v>
                </c:pt>
                <c:pt idx="5">
                  <c:v>4.5999999999999996</c:v>
                </c:pt>
                <c:pt idx="6">
                  <c:v>4.7</c:v>
                </c:pt>
                <c:pt idx="7">
                  <c:v>5</c:v>
                </c:pt>
                <c:pt idx="8">
                  <c:v>5.2</c:v>
                </c:pt>
                <c:pt idx="9">
                  <c:v>5.4</c:v>
                </c:pt>
                <c:pt idx="10">
                  <c:v>5.4</c:v>
                </c:pt>
                <c:pt idx="11">
                  <c:v>5.5</c:v>
                </c:pt>
                <c:pt idx="12">
                  <c:v>5.5</c:v>
                </c:pt>
                <c:pt idx="13">
                  <c:v>5.7</c:v>
                </c:pt>
                <c:pt idx="14">
                  <c:v>6</c:v>
                </c:pt>
                <c:pt idx="15">
                  <c:v>6.6</c:v>
                </c:pt>
                <c:pt idx="16">
                  <c:v>7</c:v>
                </c:pt>
                <c:pt idx="17">
                  <c:v>7</c:v>
                </c:pt>
                <c:pt idx="18">
                  <c:v>7.1</c:v>
                </c:pt>
                <c:pt idx="19">
                  <c:v>7.7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8.6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30-52B9-4E1D-BA4E-54BBCA53A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8913816"/>
        <c:axId val="318918912"/>
        <c:axId val="0"/>
      </c:bar3DChart>
      <c:catAx>
        <c:axId val="318913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318918912"/>
        <c:crosses val="autoZero"/>
        <c:auto val="1"/>
        <c:lblAlgn val="ctr"/>
        <c:lblOffset val="100"/>
        <c:noMultiLvlLbl val="0"/>
      </c:catAx>
      <c:valAx>
        <c:axId val="3189189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18913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35"/>
      <c:rotY val="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9511616166089475E-2"/>
          <c:y val="1.94347141389935E-2"/>
          <c:w val="0.96317300378376169"/>
          <c:h val="0.87756985922973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20560">
              <a:solidFill>
                <a:srgbClr val="96969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4995419062300114E-3"/>
                  <c:y val="-4.0505056593856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CA-4E0B-95FA-FE031EDD747C}"/>
                </c:ext>
              </c:extLst>
            </c:dLbl>
            <c:dLbl>
              <c:idx val="5"/>
              <c:layout>
                <c:manualLayout>
                  <c:x val="-1.5684687879034909E-3"/>
                  <c:y val="-2.4303033956313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CA-4E0B-95FA-FE031EDD747C}"/>
                </c:ext>
              </c:extLst>
            </c:dLbl>
            <c:numFmt formatCode="#,##0" sourceLinked="0"/>
            <c:spPr>
              <a:noFill/>
              <a:ln w="2570">
                <a:noFill/>
                <a:prstDash val="solid"/>
              </a:ln>
              <a:effectLst/>
            </c:spPr>
            <c:txPr>
              <a:bodyPr tIns="72000"/>
              <a:lstStyle/>
              <a:p>
                <a:pPr>
                  <a:defRPr sz="1400" b="1" i="1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 Light" panose="020B0304020202020204" pitchFamily="34" charset="-18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XII'23</c:v>
                </c:pt>
                <c:pt idx="1">
                  <c:v>I'24</c:v>
                </c:pt>
                <c:pt idx="2">
                  <c:v>II'24</c:v>
                </c:pt>
                <c:pt idx="3">
                  <c:v>III'24</c:v>
                </c:pt>
                <c:pt idx="4">
                  <c:v>IV'24</c:v>
                </c:pt>
                <c:pt idx="5">
                  <c:v>V'24</c:v>
                </c:pt>
                <c:pt idx="6">
                  <c:v>VI'24</c:v>
                </c:pt>
                <c:pt idx="7">
                  <c:v>VII'24</c:v>
                </c:pt>
                <c:pt idx="8">
                  <c:v>VIII'24</c:v>
                </c:pt>
                <c:pt idx="9">
                  <c:v>IX'24</c:v>
                </c:pt>
                <c:pt idx="10">
                  <c:v>X'24</c:v>
                </c:pt>
                <c:pt idx="11">
                  <c:v>XI'24</c:v>
                </c:pt>
                <c:pt idx="12">
                  <c:v>XII'24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612</c:v>
                </c:pt>
                <c:pt idx="1">
                  <c:v>654</c:v>
                </c:pt>
                <c:pt idx="2">
                  <c:v>676</c:v>
                </c:pt>
                <c:pt idx="3">
                  <c:v>634</c:v>
                </c:pt>
                <c:pt idx="4">
                  <c:v>590</c:v>
                </c:pt>
                <c:pt idx="5">
                  <c:v>562</c:v>
                </c:pt>
                <c:pt idx="6">
                  <c:v>551</c:v>
                </c:pt>
                <c:pt idx="7">
                  <c:v>553</c:v>
                </c:pt>
                <c:pt idx="8">
                  <c:v>565</c:v>
                </c:pt>
                <c:pt idx="9">
                  <c:v>567</c:v>
                </c:pt>
                <c:pt idx="10">
                  <c:v>553</c:v>
                </c:pt>
                <c:pt idx="11">
                  <c:v>580</c:v>
                </c:pt>
                <c:pt idx="12">
                  <c:v>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CA-4E0B-95FA-FE031EDD74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0066CC"/>
            </a:solidFill>
            <a:ln w="10280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994375703037125E-3"/>
                  <c:y val="6.956521739130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CA-4E0B-95FA-FE031EDD747C}"/>
                </c:ext>
              </c:extLst>
            </c:dLbl>
            <c:dLbl>
              <c:idx val="1"/>
              <c:layout>
                <c:manualLayout>
                  <c:x val="3.3745781777277839E-3"/>
                  <c:y val="-1.739130434782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5CA-4E0B-95FA-FE031EDD747C}"/>
                </c:ext>
              </c:extLst>
            </c:dLbl>
            <c:dLbl>
              <c:idx val="2"/>
              <c:layout>
                <c:manualLayout>
                  <c:x val="8.9988751406074249E-3"/>
                  <c:y val="-1.391304347826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5CA-4E0B-95FA-FE031EDD747C}"/>
                </c:ext>
              </c:extLst>
            </c:dLbl>
            <c:dLbl>
              <c:idx val="3"/>
              <c:layout>
                <c:manualLayout>
                  <c:x val="3.3745781777277015E-3"/>
                  <c:y val="-1.275347585916437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5CA-4E0B-95FA-FE031EDD747C}"/>
                </c:ext>
              </c:extLst>
            </c:dLbl>
            <c:dLbl>
              <c:idx val="4"/>
              <c:layout>
                <c:manualLayout>
                  <c:x val="8.9988751406073417E-3"/>
                  <c:y val="-3.4782608695652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5CA-4E0B-95FA-FE031EDD747C}"/>
                </c:ext>
              </c:extLst>
            </c:dLbl>
            <c:dLbl>
              <c:idx val="5"/>
              <c:layout>
                <c:manualLayout>
                  <c:x val="6.7491563554555678E-3"/>
                  <c:y val="-3.4782608695652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5CA-4E0B-95FA-FE031EDD747C}"/>
                </c:ext>
              </c:extLst>
            </c:dLbl>
            <c:dLbl>
              <c:idx val="6"/>
              <c:layout>
                <c:manualLayout>
                  <c:x val="2.2497187851517734E-3"/>
                  <c:y val="6.37673792958218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5CA-4E0B-95FA-FE031EDD747C}"/>
                </c:ext>
              </c:extLst>
            </c:dLbl>
            <c:dLbl>
              <c:idx val="7"/>
              <c:layout>
                <c:manualLayout>
                  <c:x val="1.1248593925759279E-2"/>
                  <c:y val="-1.0434782608695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5CA-4E0B-95FA-FE031EDD747C}"/>
                </c:ext>
              </c:extLst>
            </c:dLbl>
            <c:dLbl>
              <c:idx val="8"/>
              <c:layout>
                <c:manualLayout>
                  <c:x val="5.6242969628796397E-3"/>
                  <c:y val="-6.37673792958218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CA-4E0B-95FA-FE031EDD747C}"/>
                </c:ext>
              </c:extLst>
            </c:dLbl>
            <c:dLbl>
              <c:idx val="9"/>
              <c:layout>
                <c:manualLayout>
                  <c:x val="5.62429696287955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CA-4E0B-95FA-FE031EDD747C}"/>
                </c:ext>
              </c:extLst>
            </c:dLbl>
            <c:dLbl>
              <c:idx val="10"/>
              <c:layout>
                <c:manualLayout>
                  <c:x val="8.9988751406074249E-3"/>
                  <c:y val="-6.956521739130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CA-4E0B-95FA-FE031EDD747C}"/>
                </c:ext>
              </c:extLst>
            </c:dLbl>
            <c:dLbl>
              <c:idx val="11"/>
              <c:layout>
                <c:manualLayout>
                  <c:x val="4.49943757030371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CA-4E0B-95FA-FE031EDD747C}"/>
                </c:ext>
              </c:extLst>
            </c:dLbl>
            <c:dLbl>
              <c:idx val="12"/>
              <c:layout>
                <c:manualLayout>
                  <c:x val="7.874015748031496E-3"/>
                  <c:y val="-3.478260869565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5CA-4E0B-95FA-FE031EDD747C}"/>
                </c:ext>
              </c:extLst>
            </c:dLbl>
            <c:numFmt formatCode="#,##0" sourceLinked="0"/>
            <c:spPr>
              <a:noFill/>
              <a:ln w="10280">
                <a:noFill/>
                <a:prstDash val="solid"/>
              </a:ln>
              <a:effectLst/>
            </c:spPr>
            <c:txPr>
              <a:bodyPr rot="0" vert="horz" lIns="36000" tIns="72000" rIns="72000" bIns="1332000"/>
              <a:lstStyle/>
              <a:p>
                <a:pPr algn="just">
                  <a:defRPr sz="1100" b="1" i="1" u="none" strike="noStrike" baseline="0">
                    <a:solidFill>
                      <a:srgbClr val="0066CC"/>
                    </a:solidFill>
                    <a:latin typeface="Avenir Next LT Pro Light" panose="020B0304020202020204" pitchFamily="34" charset="-18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XII'23</c:v>
                </c:pt>
                <c:pt idx="1">
                  <c:v>I'24</c:v>
                </c:pt>
                <c:pt idx="2">
                  <c:v>II'24</c:v>
                </c:pt>
                <c:pt idx="3">
                  <c:v>III'24</c:v>
                </c:pt>
                <c:pt idx="4">
                  <c:v>IV'24</c:v>
                </c:pt>
                <c:pt idx="5">
                  <c:v>V'24</c:v>
                </c:pt>
                <c:pt idx="6">
                  <c:v>VI'24</c:v>
                </c:pt>
                <c:pt idx="7">
                  <c:v>VII'24</c:v>
                </c:pt>
                <c:pt idx="8">
                  <c:v>VIII'24</c:v>
                </c:pt>
                <c:pt idx="9">
                  <c:v>IX'24</c:v>
                </c:pt>
                <c:pt idx="10">
                  <c:v>X'24</c:v>
                </c:pt>
                <c:pt idx="11">
                  <c:v>XI'24</c:v>
                </c:pt>
                <c:pt idx="12">
                  <c:v>XII'24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302</c:v>
                </c:pt>
                <c:pt idx="1">
                  <c:v>328</c:v>
                </c:pt>
                <c:pt idx="2">
                  <c:v>338</c:v>
                </c:pt>
                <c:pt idx="3">
                  <c:v>310</c:v>
                </c:pt>
                <c:pt idx="4">
                  <c:v>291</c:v>
                </c:pt>
                <c:pt idx="5">
                  <c:v>276</c:v>
                </c:pt>
                <c:pt idx="6">
                  <c:v>286</c:v>
                </c:pt>
                <c:pt idx="7">
                  <c:v>293</c:v>
                </c:pt>
                <c:pt idx="8">
                  <c:v>310</c:v>
                </c:pt>
                <c:pt idx="9">
                  <c:v>301</c:v>
                </c:pt>
                <c:pt idx="10">
                  <c:v>288</c:v>
                </c:pt>
                <c:pt idx="11">
                  <c:v>292</c:v>
                </c:pt>
                <c:pt idx="12">
                  <c:v>272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85CA-4E0B-95FA-FE031EDD74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DD0F40"/>
            </a:solidFill>
          </c:spPr>
          <c:invertIfNegative val="0"/>
          <c:dLbls>
            <c:dLbl>
              <c:idx val="0"/>
              <c:layout>
                <c:manualLayout>
                  <c:x val="6.998781440510137E-3"/>
                  <c:y val="-3.1644339550242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CA-4E0B-95FA-FE031EDD747C}"/>
                </c:ext>
              </c:extLst>
            </c:dLbl>
            <c:dLbl>
              <c:idx val="1"/>
              <c:layout>
                <c:manualLayout>
                  <c:x val="3.7722906735113116E-3"/>
                  <c:y val="3.1644339550241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CA-4E0B-95FA-FE031EDD747C}"/>
                </c:ext>
              </c:extLst>
            </c:dLbl>
            <c:dLbl>
              <c:idx val="2"/>
              <c:layout>
                <c:manualLayout>
                  <c:x val="3.7722906735112656E-3"/>
                  <c:y val="-5.80139523266487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CA-4E0B-95FA-FE031EDD747C}"/>
                </c:ext>
              </c:extLst>
            </c:dLbl>
            <c:dLbl>
              <c:idx val="3"/>
              <c:layout>
                <c:manualLayout>
                  <c:x val="1.2574302245037243E-3"/>
                  <c:y val="-5.80139523266487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CA-4E0B-95FA-FE031EDD747C}"/>
                </c:ext>
              </c:extLst>
            </c:dLbl>
            <c:dLbl>
              <c:idx val="4"/>
              <c:layout>
                <c:manualLayout>
                  <c:x val="3.7722906735113116E-3"/>
                  <c:y val="3.1644339550241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CA-4E0B-95FA-FE031EDD747C}"/>
                </c:ext>
              </c:extLst>
            </c:dLbl>
            <c:dLbl>
              <c:idx val="5"/>
              <c:layout>
                <c:manualLayout>
                  <c:x val="2.1991443982887966E-3"/>
                  <c:y val="9.4931872646353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CA-4E0B-95FA-FE031EDD747C}"/>
                </c:ext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vert="horz" wrap="square" lIns="36000" tIns="0" rIns="38100" bIns="19050" anchor="b" anchorCtr="1">
                <a:spAutoFit/>
              </a:bodyPr>
              <a:lstStyle/>
              <a:p>
                <a:pPr>
                  <a:defRPr sz="1100">
                    <a:solidFill>
                      <a:srgbClr val="DD0F40"/>
                    </a:solidFill>
                    <a:latin typeface="Avenir Next LT Pro Light" panose="020B0304020202020204" pitchFamily="34" charset="-1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XII'23</c:v>
                </c:pt>
                <c:pt idx="1">
                  <c:v>I'24</c:v>
                </c:pt>
                <c:pt idx="2">
                  <c:v>II'24</c:v>
                </c:pt>
                <c:pt idx="3">
                  <c:v>III'24</c:v>
                </c:pt>
                <c:pt idx="4">
                  <c:v>IV'24</c:v>
                </c:pt>
                <c:pt idx="5">
                  <c:v>V'24</c:v>
                </c:pt>
                <c:pt idx="6">
                  <c:v>VI'24</c:v>
                </c:pt>
                <c:pt idx="7">
                  <c:v>VII'24</c:v>
                </c:pt>
                <c:pt idx="8">
                  <c:v>VIII'24</c:v>
                </c:pt>
                <c:pt idx="9">
                  <c:v>IX'24</c:v>
                </c:pt>
                <c:pt idx="10">
                  <c:v>X'24</c:v>
                </c:pt>
                <c:pt idx="11">
                  <c:v>XI'24</c:v>
                </c:pt>
                <c:pt idx="12">
                  <c:v>XII'24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310</c:v>
                </c:pt>
                <c:pt idx="1">
                  <c:v>326</c:v>
                </c:pt>
                <c:pt idx="2">
                  <c:v>338</c:v>
                </c:pt>
                <c:pt idx="3">
                  <c:v>324</c:v>
                </c:pt>
                <c:pt idx="4">
                  <c:v>299</c:v>
                </c:pt>
                <c:pt idx="5">
                  <c:v>286</c:v>
                </c:pt>
                <c:pt idx="6">
                  <c:v>265</c:v>
                </c:pt>
                <c:pt idx="7">
                  <c:v>260</c:v>
                </c:pt>
                <c:pt idx="8">
                  <c:v>255</c:v>
                </c:pt>
                <c:pt idx="9">
                  <c:v>266</c:v>
                </c:pt>
                <c:pt idx="10">
                  <c:v>265</c:v>
                </c:pt>
                <c:pt idx="11">
                  <c:v>288</c:v>
                </c:pt>
                <c:pt idx="12">
                  <c:v>283</c:v>
                </c:pt>
              </c:numCache>
            </c:numRef>
          </c:val>
          <c:shape val="cone"/>
          <c:extLst>
            <c:ext xmlns:c16="http://schemas.microsoft.com/office/drawing/2014/chart" uri="{C3380CC4-5D6E-409C-BE32-E72D297353CC}">
              <c16:uniqueId val="{0000000B-85CA-4E0B-95FA-FE031EDD74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gapDepth val="41"/>
        <c:shape val="box"/>
        <c:axId val="320171040"/>
        <c:axId val="320168296"/>
        <c:axId val="0"/>
      </c:bar3DChart>
      <c:catAx>
        <c:axId val="32017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5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-18"/>
                <a:ea typeface="Arial"/>
                <a:cs typeface="Arial"/>
              </a:defRPr>
            </a:pPr>
            <a:endParaRPr lang="pl-PL"/>
          </a:p>
        </c:txPr>
        <c:crossAx val="320168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0168296"/>
        <c:scaling>
          <c:orientation val="minMax"/>
          <c:max val="1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25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1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0171040"/>
        <c:crosses val="autoZero"/>
        <c:crossBetween val="between"/>
        <c:majorUnit val="500"/>
      </c:valAx>
      <c:spPr>
        <a:noFill/>
        <a:ln w="2056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0.65644137002559733"/>
          <c:y val="1.8925880378309307E-2"/>
          <c:w val="0.27470536655359024"/>
          <c:h val="0.15391558130337094"/>
        </c:manualLayout>
      </c:layout>
      <c:overlay val="0"/>
      <c:spPr>
        <a:noFill/>
        <a:ln w="2056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59691699006561E-2"/>
          <c:y val="4.0683572985019574E-2"/>
          <c:w val="0.95111111111111113"/>
          <c:h val="0.435884717597551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1649-45AD-AE46-7AE25F020F7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649-45AD-AE46-7AE25F020F7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649-45AD-AE46-7AE25F020F7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649-45AD-AE46-7AE25F020F7F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649-45AD-AE46-7AE25F020F7F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1649-45AD-AE46-7AE25F020F7F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1649-45AD-AE46-7AE25F020F7F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D-1649-45AD-AE46-7AE25F020F7F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1649-45AD-AE46-7AE25F020F7F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1649-45AD-AE46-7AE25F020F7F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3-1649-45AD-AE46-7AE25F020F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venir Next LT Pro Light" panose="020B0304020202020204" pitchFamily="34" charset="-1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Arkusz1!$A$2:$A$12</c:f>
              <c:strCache>
                <c:ptCount val="11"/>
                <c:pt idx="0">
                  <c:v>CUDZOZIEMCY</c:v>
                </c:pt>
                <c:pt idx="1">
                  <c:v>NIEPEŁNOSPRAWNI</c:v>
                </c:pt>
                <c:pt idx="2">
                  <c:v>POSIADAJĄCY DZIECKO DO 6 ROKU ŻYCIA</c:v>
                </c:pt>
                <c:pt idx="3">
                  <c:v>Z PRAWEM DO ZASIŁKU</c:v>
                </c:pt>
                <c:pt idx="4">
                  <c:v>BEZ DOŚWIADCZENIA ZAWODOWEGO</c:v>
                </c:pt>
                <c:pt idx="5">
                  <c:v>DO 30 ROKU ŻYCIA</c:v>
                </c:pt>
                <c:pt idx="6">
                  <c:v>BEZ KWALIFIKACJI ZAWODOWYCH</c:v>
                </c:pt>
                <c:pt idx="7">
                  <c:v>POWYŻEJ 50 ROKU ŻYCIA</c:v>
                </c:pt>
                <c:pt idx="8">
                  <c:v>DŁUGOTRWALE BEZROBOTNI</c:v>
                </c:pt>
                <c:pt idx="9">
                  <c:v>ZAMIESZKALI NA WSI</c:v>
                </c:pt>
                <c:pt idx="10">
                  <c:v>KOBIETY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12</c:v>
                </c:pt>
                <c:pt idx="1">
                  <c:v>35</c:v>
                </c:pt>
                <c:pt idx="2">
                  <c:v>79</c:v>
                </c:pt>
                <c:pt idx="3">
                  <c:v>88</c:v>
                </c:pt>
                <c:pt idx="4">
                  <c:v>102</c:v>
                </c:pt>
                <c:pt idx="5">
                  <c:v>136</c:v>
                </c:pt>
                <c:pt idx="6">
                  <c:v>137</c:v>
                </c:pt>
                <c:pt idx="7">
                  <c:v>156</c:v>
                </c:pt>
                <c:pt idx="8">
                  <c:v>224</c:v>
                </c:pt>
                <c:pt idx="9">
                  <c:v>271</c:v>
                </c:pt>
                <c:pt idx="10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649-45AD-AE46-7AE25F020F7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cat>
            <c:strRef>
              <c:f>Arkusz1!$A$2:$A$12</c:f>
              <c:strCache>
                <c:ptCount val="11"/>
                <c:pt idx="0">
                  <c:v>CUDZOZIEMCY</c:v>
                </c:pt>
                <c:pt idx="1">
                  <c:v>NIEPEŁNOSPRAWNI</c:v>
                </c:pt>
                <c:pt idx="2">
                  <c:v>POSIADAJĄCY DZIECKO DO 6 ROKU ŻYCIA</c:v>
                </c:pt>
                <c:pt idx="3">
                  <c:v>Z PRAWEM DO ZASIŁKU</c:v>
                </c:pt>
                <c:pt idx="4">
                  <c:v>BEZ DOŚWIADCZENIA ZAWODOWEGO</c:v>
                </c:pt>
                <c:pt idx="5">
                  <c:v>DO 30 ROKU ŻYCIA</c:v>
                </c:pt>
                <c:pt idx="6">
                  <c:v>BEZ KWALIFIKACJI ZAWODOWYCH</c:v>
                </c:pt>
                <c:pt idx="7">
                  <c:v>POWYŻEJ 50 ROKU ŻYCIA</c:v>
                </c:pt>
                <c:pt idx="8">
                  <c:v>DŁUGOTRWALE BEZROBOTNI</c:v>
                </c:pt>
                <c:pt idx="9">
                  <c:v>ZAMIESZKALI NA WSI</c:v>
                </c:pt>
                <c:pt idx="10">
                  <c:v>KOBIETY</c:v>
                </c:pt>
              </c:strCache>
            </c:strRef>
          </c:cat>
          <c:val>
            <c:numRef>
              <c:f>Arkusz1!$C$2:$C$12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15-1649-45AD-AE46-7AE25F020F7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invertIfNegative val="0"/>
          <c:cat>
            <c:strRef>
              <c:f>Arkusz1!$A$2:$A$12</c:f>
              <c:strCache>
                <c:ptCount val="11"/>
                <c:pt idx="0">
                  <c:v>CUDZOZIEMCY</c:v>
                </c:pt>
                <c:pt idx="1">
                  <c:v>NIEPEŁNOSPRAWNI</c:v>
                </c:pt>
                <c:pt idx="2">
                  <c:v>POSIADAJĄCY DZIECKO DO 6 ROKU ŻYCIA</c:v>
                </c:pt>
                <c:pt idx="3">
                  <c:v>Z PRAWEM DO ZASIŁKU</c:v>
                </c:pt>
                <c:pt idx="4">
                  <c:v>BEZ DOŚWIADCZENIA ZAWODOWEGO</c:v>
                </c:pt>
                <c:pt idx="5">
                  <c:v>DO 30 ROKU ŻYCIA</c:v>
                </c:pt>
                <c:pt idx="6">
                  <c:v>BEZ KWALIFIKACJI ZAWODOWYCH</c:v>
                </c:pt>
                <c:pt idx="7">
                  <c:v>POWYŻEJ 50 ROKU ŻYCIA</c:v>
                </c:pt>
                <c:pt idx="8">
                  <c:v>DŁUGOTRWALE BEZROBOTNI</c:v>
                </c:pt>
                <c:pt idx="9">
                  <c:v>ZAMIESZKALI NA WSI</c:v>
                </c:pt>
                <c:pt idx="10">
                  <c:v>KOBIETY</c:v>
                </c:pt>
              </c:strCache>
            </c:strRef>
          </c:cat>
          <c:val>
            <c:numRef>
              <c:f>Arkusz1!$D$2:$D$12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16-1649-45AD-AE46-7AE25F020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8913424"/>
        <c:axId val="316111568"/>
        <c:axId val="0"/>
      </c:bar3DChart>
      <c:catAx>
        <c:axId val="31891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5400000" vert="horz"/>
          <a:lstStyle/>
          <a:p>
            <a:pPr>
              <a:defRPr sz="1050" b="1">
                <a:ln>
                  <a:noFill/>
                </a:ln>
                <a:solidFill>
                  <a:schemeClr val="tx1"/>
                </a:solidFill>
                <a:latin typeface="Avenir Next LT Pro" panose="020B0504020202020204" pitchFamily="34" charset="-18"/>
                <a:cs typeface="Calibri" pitchFamily="34" charset="0"/>
              </a:defRPr>
            </a:pPr>
            <a:endParaRPr lang="pl-PL"/>
          </a:p>
        </c:txPr>
        <c:crossAx val="316111568"/>
        <c:crosses val="autoZero"/>
        <c:auto val="1"/>
        <c:lblAlgn val="ctr"/>
        <c:lblOffset val="100"/>
        <c:noMultiLvlLbl val="0"/>
      </c:catAx>
      <c:valAx>
        <c:axId val="316111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891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298362899394885E-2"/>
          <c:y val="6.1647798859532046E-2"/>
          <c:w val="0.95954719305975822"/>
          <c:h val="0.552863010854044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Oferty ogółem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E3-4445-B1F5-D22016EE4DC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8E3-4445-B1F5-D22016EE4DC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8E3-4445-B1F5-D22016EE4DC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8E3-4445-B1F5-D22016EE4DC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8E3-4445-B1F5-D22016EE4DC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8E3-4445-B1F5-D22016EE4DC1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8E3-4445-B1F5-D22016EE4DC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8E3-4445-B1F5-D22016EE4DC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8E3-4445-B1F5-D22016EE4DC1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8E3-4445-B1F5-D22016EE4DC1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8E3-4445-B1F5-D22016EE4DC1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8E3-4445-B1F5-D22016EE4DC1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8E3-4445-B1F5-D22016EE4DC1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48E3-4445-B1F5-D22016EE4DC1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8E3-4445-B1F5-D22016EE4DC1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8E3-4445-B1F5-D22016EE4DC1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8E3-4445-B1F5-D22016EE4DC1}"/>
              </c:ext>
            </c:extLst>
          </c:dPt>
          <c:dLbls>
            <c:dLbl>
              <c:idx val="0"/>
              <c:layout>
                <c:manualLayout>
                  <c:x val="0"/>
                  <c:y val="-2.222372583971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E3-4445-B1F5-D22016EE4DC1}"/>
                </c:ext>
              </c:extLst>
            </c:dLbl>
            <c:dLbl>
              <c:idx val="1"/>
              <c:layout>
                <c:manualLayout>
                  <c:x val="-4.5065471076656796E-17"/>
                  <c:y val="-4.074349737281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E3-4445-B1F5-D22016EE4DC1}"/>
                </c:ext>
              </c:extLst>
            </c:dLbl>
            <c:dLbl>
              <c:idx val="2"/>
              <c:layout>
                <c:manualLayout>
                  <c:x val="-9.0130942153313591E-17"/>
                  <c:y val="-2.5927680146338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E3-4445-B1F5-D22016EE4DC1}"/>
                </c:ext>
              </c:extLst>
            </c:dLbl>
            <c:dLbl>
              <c:idx val="3"/>
              <c:layout>
                <c:manualLayout>
                  <c:x val="-1.2290725002770252E-3"/>
                  <c:y val="-3.3335588759577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E3-4445-B1F5-D22016EE4DC1}"/>
                </c:ext>
              </c:extLst>
            </c:dLbl>
            <c:dLbl>
              <c:idx val="4"/>
              <c:layout>
                <c:manualLayout>
                  <c:x val="-3.6872175008310754E-3"/>
                  <c:y val="-1.8519771533098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E3-4445-B1F5-D22016EE4D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Arkusz1!$B$2:$B$13</c:f>
              <c:numCache>
                <c:formatCode>0</c:formatCode>
                <c:ptCount val="12"/>
                <c:pt idx="0">
                  <c:v>149</c:v>
                </c:pt>
                <c:pt idx="1">
                  <c:v>59</c:v>
                </c:pt>
                <c:pt idx="2">
                  <c:v>115</c:v>
                </c:pt>
                <c:pt idx="3">
                  <c:v>355</c:v>
                </c:pt>
                <c:pt idx="4">
                  <c:v>411</c:v>
                </c:pt>
                <c:pt idx="5">
                  <c:v>152</c:v>
                </c:pt>
                <c:pt idx="6">
                  <c:v>301</c:v>
                </c:pt>
                <c:pt idx="7">
                  <c:v>132</c:v>
                </c:pt>
                <c:pt idx="8">
                  <c:v>80</c:v>
                </c:pt>
                <c:pt idx="9">
                  <c:v>210</c:v>
                </c:pt>
                <c:pt idx="10">
                  <c:v>350</c:v>
                </c:pt>
                <c:pt idx="1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8E3-4445-B1F5-D22016EE4DC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Subsydiowane miejsca aktywizacji</c:v>
                </c:pt>
              </c:strCache>
            </c:strRef>
          </c:tx>
          <c:spPr>
            <a:solidFill>
              <a:srgbClr val="DD0F40"/>
            </a:solidFill>
          </c:spPr>
          <c:invertIfNegative val="0"/>
          <c:dLbls>
            <c:dLbl>
              <c:idx val="0"/>
              <c:layout>
                <c:manualLayout>
                  <c:x val="6.1688794004061296E-3"/>
                  <c:y val="-3.3335588759577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8E3-4445-B1F5-D22016EE4DC1}"/>
                </c:ext>
              </c:extLst>
            </c:dLbl>
            <c:dLbl>
              <c:idx val="1"/>
              <c:layout>
                <c:manualLayout>
                  <c:x val="4.9633237991501978E-3"/>
                  <c:y val="-2.9631634452958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8E3-4445-B1F5-D22016EE4DC1}"/>
                </c:ext>
              </c:extLst>
            </c:dLbl>
            <c:dLbl>
              <c:idx val="2"/>
              <c:layout>
                <c:manualLayout>
                  <c:x val="1.2879131365107598E-3"/>
                  <c:y val="-4.4447451679437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8E3-4445-B1F5-D22016EE4DC1}"/>
                </c:ext>
              </c:extLst>
            </c:dLbl>
            <c:dLbl>
              <c:idx val="3"/>
              <c:layout>
                <c:manualLayout>
                  <c:x val="8.6623481381728207E-3"/>
                  <c:y val="-1.4815817226479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8E3-4445-B1F5-D22016EE4DC1}"/>
                </c:ext>
              </c:extLst>
            </c:dLbl>
            <c:dLbl>
              <c:idx val="4"/>
              <c:layout>
                <c:manualLayout>
                  <c:x val="6.1806862385979924E-3"/>
                  <c:y val="-2.592768014633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8E3-4445-B1F5-D22016EE4DC1}"/>
                </c:ext>
              </c:extLst>
            </c:dLbl>
            <c:dLbl>
              <c:idx val="5"/>
              <c:layout>
                <c:manualLayout>
                  <c:x val="3.6872175008310754E-3"/>
                  <c:y val="-3.7039543066197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8E3-4445-B1F5-D22016EE4DC1}"/>
                </c:ext>
              </c:extLst>
            </c:dLbl>
            <c:dLbl>
              <c:idx val="6"/>
              <c:layout>
                <c:manualLayout>
                  <c:x val="7.3744350016620615E-3"/>
                  <c:y val="-3.703954306619753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rgbClr val="DD0F4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647553782809343E-2"/>
                      <c:h val="7.44124420199908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48E3-4445-B1F5-D22016EE4DC1}"/>
                </c:ext>
              </c:extLst>
            </c:dLbl>
            <c:dLbl>
              <c:idx val="7"/>
              <c:layout>
                <c:manualLayout>
                  <c:x val="2.4581450005539602E-3"/>
                  <c:y val="-6.7905044509826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8E3-4445-B1F5-D22016EE4DC1}"/>
                </c:ext>
              </c:extLst>
            </c:dLbl>
            <c:dLbl>
              <c:idx val="8"/>
              <c:layout>
                <c:manualLayout>
                  <c:x val="7.3744350016621508E-3"/>
                  <c:y val="-1.1111862919859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8E3-4445-B1F5-D22016EE4DC1}"/>
                </c:ext>
              </c:extLst>
            </c:dLbl>
            <c:dLbl>
              <c:idx val="9"/>
              <c:layout>
                <c:manualLayout>
                  <c:x val="3.6872175008309856E-3"/>
                  <c:y val="6.7905044509826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8E3-4445-B1F5-D22016EE4DC1}"/>
                </c:ext>
              </c:extLst>
            </c:dLbl>
            <c:dLbl>
              <c:idx val="10"/>
              <c:layout>
                <c:manualLayout>
                  <c:x val="6.1453625013851258E-3"/>
                  <c:y val="-1.1111862919859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8E3-4445-B1F5-D22016EE4DC1}"/>
                </c:ext>
              </c:extLst>
            </c:dLbl>
            <c:dLbl>
              <c:idx val="11"/>
              <c:layout>
                <c:manualLayout>
                  <c:x val="2.4581450005540504E-3"/>
                  <c:y val="1.1111862919859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8E3-4445-B1F5-D22016EE4D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DD0F4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Arkusz1!$C$2:$C$13</c:f>
              <c:numCache>
                <c:formatCode>General</c:formatCode>
                <c:ptCount val="12"/>
                <c:pt idx="0">
                  <c:v>23</c:v>
                </c:pt>
                <c:pt idx="1">
                  <c:v>21</c:v>
                </c:pt>
                <c:pt idx="2">
                  <c:v>37</c:v>
                </c:pt>
                <c:pt idx="3">
                  <c:v>25</c:v>
                </c:pt>
                <c:pt idx="4">
                  <c:v>23</c:v>
                </c:pt>
                <c:pt idx="5">
                  <c:v>25</c:v>
                </c:pt>
                <c:pt idx="6">
                  <c:v>14</c:v>
                </c:pt>
                <c:pt idx="7">
                  <c:v>13</c:v>
                </c:pt>
                <c:pt idx="8">
                  <c:v>20</c:v>
                </c:pt>
                <c:pt idx="9">
                  <c:v>18</c:v>
                </c:pt>
                <c:pt idx="10">
                  <c:v>11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8E3-4445-B1F5-D22016EE4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9203440"/>
        <c:axId val="359204224"/>
        <c:axId val="0"/>
      </c:bar3DChart>
      <c:catAx>
        <c:axId val="35920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359204224"/>
        <c:crosses val="autoZero"/>
        <c:auto val="1"/>
        <c:lblAlgn val="ctr"/>
        <c:lblOffset val="100"/>
        <c:noMultiLvlLbl val="0"/>
      </c:catAx>
      <c:valAx>
        <c:axId val="3592042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59203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9699191763859369"/>
          <c:y val="0"/>
          <c:w val="0.30300808236140636"/>
          <c:h val="0.20300236119795798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621131931161581E-3"/>
          <c:y val="0.15832258211452693"/>
          <c:w val="0.82294867523437587"/>
          <c:h val="0.6350234182311198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7155">
              <a:solidFill>
                <a:srgbClr val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6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7155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5D19-4223-AC85-E7FC5677503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7155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D19-4223-AC85-E7FC56775037}"/>
              </c:ext>
            </c:extLst>
          </c:dPt>
          <c:dPt>
            <c:idx val="2"/>
            <c:bubble3D val="0"/>
            <c:spPr>
              <a:solidFill>
                <a:srgbClr val="DD0F40"/>
              </a:solidFill>
              <a:ln w="17155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D19-4223-AC85-E7FC56775037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7155">
                <a:solidFill>
                  <a:srgbClr val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D19-4223-AC85-E7FC56775037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7155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D19-4223-AC85-E7FC56775037}"/>
              </c:ext>
            </c:extLst>
          </c:dPt>
          <c:dPt>
            <c:idx val="5"/>
            <c:bubble3D val="0"/>
            <c:spPr>
              <a:solidFill>
                <a:srgbClr val="DD0F40"/>
              </a:solidFill>
              <a:ln w="17155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D19-4223-AC85-E7FC56775037}"/>
              </c:ext>
            </c:extLst>
          </c:dPt>
          <c:dLbls>
            <c:dLbl>
              <c:idx val="0"/>
              <c:layout>
                <c:manualLayout>
                  <c:x val="-3.5987415525880313E-2"/>
                  <c:y val="-0.12702422674956829"/>
                </c:manualLayout>
              </c:layout>
              <c:tx>
                <c:rich>
                  <a:bodyPr rot="0" vert="horz" anchor="ctr" anchorCtr="1"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Avenir Next LT Pro Light" panose="020B0304020202020204" pitchFamily="34" charset="-18"/>
                        <a:ea typeface="Arial"/>
                        <a:cs typeface="Arial"/>
                      </a:defRPr>
                    </a:pPr>
                    <a:r>
                      <a:rPr lang="pl-PL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nir Next LT Pro Light" panose="020B0304020202020204" pitchFamily="34" charset="-18"/>
                      </a:rPr>
                      <a:t>Rawa Mazowiecka (M);
 245 osób; 44,1%</a:t>
                    </a:r>
                  </a:p>
                </c:rich>
              </c:tx>
              <c:spPr>
                <a:noFill/>
                <a:ln w="3431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21064765552953"/>
                      <c:h val="0.1647528174895267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5D19-4223-AC85-E7FC56775037}"/>
                </c:ext>
              </c:extLst>
            </c:dLbl>
            <c:dLbl>
              <c:idx val="1"/>
              <c:layout>
                <c:manualLayout>
                  <c:x val="0.16534329681382628"/>
                  <c:y val="2.267301423983703E-3"/>
                </c:manualLayout>
              </c:layout>
              <c:tx>
                <c:rich>
                  <a:bodyPr rot="0" vert="horz" anchor="ctr" anchorCtr="1"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Avenir Next LT Pro Light" panose="020B0304020202020204" pitchFamily="34" charset="-18"/>
                        <a:ea typeface="Arial"/>
                        <a:cs typeface="Arial"/>
                      </a:defRPr>
                    </a:pPr>
                    <a:r>
                      <a:rPr lang="pl-PL" sz="1800" dirty="0">
                        <a:solidFill>
                          <a:srgbClr val="0070C0"/>
                        </a:solidFill>
                        <a:latin typeface="Avenir Next LT Pro Light" panose="020B0304020202020204" pitchFamily="34" charset="-18"/>
                      </a:rPr>
                      <a:t>Biała Rawska (M i G);
117 osób; 21,1%</a:t>
                    </a:r>
                  </a:p>
                </c:rich>
              </c:tx>
              <c:spPr>
                <a:noFill/>
                <a:ln w="3431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4549549549546"/>
                      <c:h val="0.1643624079694093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D19-4223-AC85-E7FC5677503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19-4223-AC85-E7FC56775037}"/>
                </c:ext>
              </c:extLst>
            </c:dLbl>
            <c:dLbl>
              <c:idx val="3"/>
              <c:layout>
                <c:manualLayout>
                  <c:x val="3.854035275963115E-2"/>
                  <c:y val="-4.45552612646649E-2"/>
                </c:manualLayout>
              </c:layout>
              <c:tx>
                <c:rich>
                  <a:bodyPr rot="0" vert="horz" anchor="ctr" anchorCtr="1"/>
                  <a:lstStyle/>
                  <a:p>
                    <a:pPr>
                      <a:defRPr sz="1800" b="1" i="0" u="none" strike="noStrike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venir Next LT Pro Light" panose="020B0304020202020204" pitchFamily="34" charset="-18"/>
                        <a:ea typeface="Arial"/>
                        <a:cs typeface="Arial"/>
                      </a:defRPr>
                    </a:pPr>
                    <a:r>
                      <a:rPr lang="pl-PL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Avenir Next LT Pro Light" panose="020B0304020202020204" pitchFamily="34" charset="-18"/>
                      </a:rPr>
                      <a:t>Sadkowice (G);
43 osoby; 7,8%</a:t>
                    </a:r>
                  </a:p>
                </c:rich>
              </c:tx>
              <c:spPr>
                <a:noFill/>
                <a:ln w="3431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D19-4223-AC85-E7FC56775037}"/>
                </c:ext>
              </c:extLst>
            </c:dLbl>
            <c:dLbl>
              <c:idx val="4"/>
              <c:layout>
                <c:manualLayout>
                  <c:x val="6.5994925919800607E-2"/>
                  <c:y val="-2.0115496893869059E-2"/>
                </c:manualLayout>
              </c:layout>
              <c:tx>
                <c:rich>
                  <a:bodyPr rot="0" vert="horz" anchor="ctr" anchorCtr="1"/>
                  <a:lstStyle/>
                  <a:p>
                    <a:pPr>
                      <a:defRPr sz="1800" b="1" i="0" u="none" strike="noStrike" baseline="0">
                        <a:solidFill>
                          <a:srgbClr val="0070C0"/>
                        </a:solidFill>
                        <a:latin typeface="Avenir Next LT Pro Light" panose="020B0304020202020204" pitchFamily="34" charset="-18"/>
                        <a:ea typeface="Arial"/>
                        <a:cs typeface="Arial"/>
                      </a:defRPr>
                    </a:pPr>
                    <a:r>
                      <a:rPr lang="pl-PL" sz="1800" dirty="0">
                        <a:solidFill>
                          <a:srgbClr val="0070C0"/>
                        </a:solidFill>
                        <a:latin typeface="Avenir Next LT Pro Light" panose="020B0304020202020204" pitchFamily="34" charset="-18"/>
                      </a:rPr>
                      <a:t>Cielądz (G); 
39 osób; 7,0%</a:t>
                    </a:r>
                  </a:p>
                </c:rich>
              </c:tx>
              <c:spPr>
                <a:noFill/>
                <a:ln w="3431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D19-4223-AC85-E7FC56775037}"/>
                </c:ext>
              </c:extLst>
            </c:dLbl>
            <c:dLbl>
              <c:idx val="5"/>
              <c:layout>
                <c:manualLayout>
                  <c:x val="0.14566797753454425"/>
                  <c:y val="-1.8789513241080507E-2"/>
                </c:manualLayout>
              </c:layout>
              <c:tx>
                <c:rich>
                  <a:bodyPr rot="0" vert="horz" anchor="ctr" anchorCtr="1"/>
                  <a:lstStyle/>
                  <a:p>
                    <a:pPr>
                      <a:defRPr sz="1800" b="1" i="0" u="none" strike="noStrike" baseline="0">
                        <a:solidFill>
                          <a:srgbClr val="DD0F40"/>
                        </a:solidFill>
                        <a:latin typeface="Avenir Next LT Pro Light" panose="020B0304020202020204" pitchFamily="34" charset="-18"/>
                        <a:ea typeface="Arial"/>
                        <a:cs typeface="Arial"/>
                      </a:defRPr>
                    </a:pPr>
                    <a:r>
                      <a:rPr lang="pl-PL" sz="1800" dirty="0">
                        <a:solidFill>
                          <a:srgbClr val="DD0F40"/>
                        </a:solidFill>
                        <a:latin typeface="Avenir Next LT Pro Light" panose="020B0304020202020204" pitchFamily="34" charset="-18"/>
                      </a:rPr>
                      <a:t>Regnów (G);</a:t>
                    </a:r>
                    <a:br>
                      <a:rPr lang="pl-PL" sz="1800" dirty="0">
                        <a:solidFill>
                          <a:srgbClr val="DD0F40"/>
                        </a:solidFill>
                        <a:latin typeface="Avenir Next LT Pro Light" panose="020B0304020202020204" pitchFamily="34" charset="-18"/>
                      </a:rPr>
                    </a:br>
                    <a:r>
                      <a:rPr lang="pl-PL" sz="1800" dirty="0">
                        <a:solidFill>
                          <a:srgbClr val="DD0F40"/>
                        </a:solidFill>
                        <a:latin typeface="Avenir Next LT Pro Light" panose="020B0304020202020204" pitchFamily="34" charset="-18"/>
                      </a:rPr>
                      <a:t>12 osób, 2,2%</a:t>
                    </a:r>
                  </a:p>
                </c:rich>
              </c:tx>
              <c:spPr>
                <a:noFill/>
                <a:ln w="3431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78079660048918"/>
                      <c:h val="0.1180798658140715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5D19-4223-AC85-E7FC56775037}"/>
                </c:ext>
              </c:extLst>
            </c:dLbl>
            <c:numFmt formatCode="0.0" sourceLinked="0"/>
            <c:spPr>
              <a:noFill/>
              <a:ln w="34311">
                <a:noFill/>
              </a:ln>
            </c:spPr>
            <c:txPr>
              <a:bodyPr rot="0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venir Next LT Pro Light" panose="020B0304020202020204" pitchFamily="34" charset="-18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Rawa Maz. (M)</c:v>
                </c:pt>
                <c:pt idx="1">
                  <c:v>Biała Rawska (M i G)</c:v>
                </c:pt>
                <c:pt idx="2">
                  <c:v>Rawa Maz. (G)</c:v>
                </c:pt>
                <c:pt idx="3">
                  <c:v>Sadkowice (G)</c:v>
                </c:pt>
                <c:pt idx="4">
                  <c:v>Cielądz (G)</c:v>
                </c:pt>
                <c:pt idx="5">
                  <c:v>Regnów (G)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245</c:v>
                </c:pt>
                <c:pt idx="1">
                  <c:v>117</c:v>
                </c:pt>
                <c:pt idx="2">
                  <c:v>99</c:v>
                </c:pt>
                <c:pt idx="3">
                  <c:v>43</c:v>
                </c:pt>
                <c:pt idx="4">
                  <c:v>39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19-4223-AC85-E7FC5677503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7155">
              <a:solidFill>
                <a:srgbClr val="000000"/>
              </a:solidFill>
              <a:prstDash val="solid"/>
            </a:ln>
          </c:spPr>
          <c:explosion val="28"/>
          <c:dPt>
            <c:idx val="0"/>
            <c:bubble3D val="0"/>
            <c:spPr>
              <a:solidFill>
                <a:srgbClr val="9999FF"/>
              </a:solidFill>
              <a:ln w="1715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D19-4223-AC85-E7FC5677503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8-5D19-4223-AC85-E7FC56775037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715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D19-4223-AC85-E7FC56775037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715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5D19-4223-AC85-E7FC56775037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715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5D19-4223-AC85-E7FC56775037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715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5D19-4223-AC85-E7FC56775037}"/>
              </c:ext>
            </c:extLst>
          </c:dPt>
          <c:dLbls>
            <c:spPr>
              <a:noFill/>
              <a:ln w="343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530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Rawa Maz. (M)</c:v>
                </c:pt>
                <c:pt idx="1">
                  <c:v>Biała Rawska (M i G)</c:v>
                </c:pt>
                <c:pt idx="2">
                  <c:v>Rawa Maz. (G)</c:v>
                </c:pt>
                <c:pt idx="3">
                  <c:v>Sadkowice (G)</c:v>
                </c:pt>
                <c:pt idx="4">
                  <c:v>Cielądz (G)</c:v>
                </c:pt>
                <c:pt idx="5">
                  <c:v>Regnów (G)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D-5D19-4223-AC85-E7FC5677503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3431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99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385352201054031E-2"/>
          <c:y val="7.238030619082915E-2"/>
          <c:w val="0.88240930046052013"/>
          <c:h val="0.87478332230754419"/>
        </c:manualLayout>
      </c:layout>
      <c:pie3DChart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p3d/>
          </c:spPr>
          <c:explosion val="33"/>
          <c:dPt>
            <c:idx val="0"/>
            <c:bubble3D val="0"/>
            <c:spPr>
              <a:solidFill>
                <a:srgbClr val="DD0F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51E2-440A-83C7-3D99CF2915ED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1E2-440A-83C7-3D99CF2915ED}"/>
              </c:ext>
            </c:extLst>
          </c:dPt>
          <c:dPt>
            <c:idx val="2"/>
            <c:bubble3D val="0"/>
            <c:spPr>
              <a:solidFill>
                <a:srgbClr val="DD0F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51E2-440A-83C7-3D99CF2915E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51E2-440A-83C7-3D99CF2915ED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51E2-440A-83C7-3D99CF2915ED}"/>
              </c:ext>
            </c:extLst>
          </c:dPt>
          <c:dLbls>
            <c:dLbl>
              <c:idx val="0"/>
              <c:layout>
                <c:manualLayout>
                  <c:x val="-0.17898249675643049"/>
                  <c:y val="-1.35473928170587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nir Next LT Pro Light" panose="020B0304020202020204" pitchFamily="34" charset="-18"/>
                        <a:ea typeface="+mn-ea"/>
                        <a:cs typeface="+mn-cs"/>
                      </a:defRPr>
                    </a:pPr>
                    <a:r>
                      <a:rPr lang="en-US" sz="1400" dirty="0" err="1">
                        <a:solidFill>
                          <a:schemeClr val="bg1"/>
                        </a:solidFill>
                        <a:latin typeface="Avenir Next LT Pro Light" panose="020B0304020202020204" pitchFamily="34" charset="-18"/>
                      </a:rPr>
                      <a:t>wyższe</a:t>
                    </a:r>
                    <a:r>
                      <a:rPr lang="en-US" sz="1400" dirty="0">
                        <a:solidFill>
                          <a:schemeClr val="bg1"/>
                        </a:solidFill>
                        <a:latin typeface="Avenir Next LT Pro Light" panose="020B0304020202020204" pitchFamily="34" charset="-18"/>
                      </a:rPr>
                      <a:t>
9,7%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 LT Pro Light" panose="020B0304020202020204" pitchFamily="34" charset="-18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65547859611755"/>
                      <c:h val="0.1120837679482248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51E2-440A-83C7-3D99CF2915ED}"/>
                </c:ext>
              </c:extLst>
            </c:dLbl>
            <c:dLbl>
              <c:idx val="1"/>
              <c:layout>
                <c:manualLayout>
                  <c:x val="-0.11918137719855854"/>
                  <c:y val="-0.145279102216477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venir Next LT Pro Light" panose="020B0304020202020204" pitchFamily="34" charset="-18"/>
                        <a:ea typeface="+mn-ea"/>
                        <a:cs typeface="+mn-cs"/>
                      </a:defRPr>
                    </a:pPr>
                    <a:r>
                      <a:rPr lang="pl-PL" sz="1400" dirty="0">
                        <a:solidFill>
                          <a:schemeClr val="bg1"/>
                        </a:solidFill>
                        <a:latin typeface="Avenir Next LT Pro Light" panose="020B0304020202020204" pitchFamily="34" charset="-18"/>
                      </a:rPr>
                      <a:t>policealne i średnie zawodowe
24,9%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bg1"/>
                      </a:solidFill>
                      <a:latin typeface="Avenir Next LT Pro Light" panose="020B0304020202020204" pitchFamily="34" charset="-18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08795337281099"/>
                      <c:h val="0.2460545713752150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1E2-440A-83C7-3D99CF2915ED}"/>
                </c:ext>
              </c:extLst>
            </c:dLbl>
            <c:dLbl>
              <c:idx val="2"/>
              <c:layout>
                <c:manualLayout>
                  <c:x val="0.13594989397966936"/>
                  <c:y val="-0.185164325788480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nir Next LT Pro Light" panose="020B0304020202020204" pitchFamily="34" charset="-18"/>
                        <a:ea typeface="+mn-ea"/>
                        <a:cs typeface="+mn-cs"/>
                      </a:defRPr>
                    </a:pPr>
                    <a:fld id="{F21C95C1-F2D6-490D-BFB8-E3E497550808}" type="CATEGORYNAME">
                      <a:rPr lang="en-US" sz="1400" dirty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venir Next LT Pro Light" panose="020B0304020202020204" pitchFamily="34" charset="-18"/>
                        </a:defRPr>
                      </a:pPr>
                      <a:t>[NAZWA KATEGORII]</a:t>
                    </a:fld>
                    <a:r>
                      <a:rPr lang="en-US" sz="1400" baseline="0" dirty="0"/>
                      <a:t>
</a:t>
                    </a:r>
                    <a:fld id="{6268FA91-9C86-4759-9A24-84DE851EFD43}" type="PERCENTAGE">
                      <a:rPr lang="en-US" sz="1400" baseline="0" dirty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venir Next LT Pro Light" panose="020B0304020202020204" pitchFamily="34" charset="-18"/>
                        </a:defRPr>
                      </a:pPr>
                      <a:t>[PROCENTOWE]</a:t>
                    </a:fld>
                    <a:endParaRPr lang="en-US" sz="1400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 LT Pro Light" panose="020B0304020202020204" pitchFamily="34" charset="-18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14877707856103"/>
                      <c:h val="0.20880489091617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1E2-440A-83C7-3D99CF2915ED}"/>
                </c:ext>
              </c:extLst>
            </c:dLbl>
            <c:dLbl>
              <c:idx val="3"/>
              <c:layout>
                <c:manualLayout>
                  <c:x val="0.16057132056820034"/>
                  <c:y val="0.108101780493947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venir Next LT Pro Light" panose="020B0304020202020204" pitchFamily="34" charset="-18"/>
                        <a:ea typeface="+mn-ea"/>
                        <a:cs typeface="+mn-cs"/>
                      </a:defRPr>
                    </a:pPr>
                    <a:r>
                      <a:rPr lang="en-US" sz="1400" dirty="0" err="1">
                        <a:solidFill>
                          <a:schemeClr val="bg1"/>
                        </a:solidFill>
                        <a:latin typeface="Avenir Next LT Pro Light" panose="020B0304020202020204" pitchFamily="34" charset="-18"/>
                      </a:rPr>
                      <a:t>zasadnicze</a:t>
                    </a:r>
                    <a:r>
                      <a:rPr lang="en-US" sz="1400" dirty="0">
                        <a:solidFill>
                          <a:schemeClr val="bg1"/>
                        </a:solidFill>
                        <a:latin typeface="Avenir Next LT Pro Light" panose="020B0304020202020204" pitchFamily="34" charset="-18"/>
                      </a:rPr>
                      <a:t> </a:t>
                    </a:r>
                    <a:r>
                      <a:rPr lang="en-US" sz="1400" dirty="0" err="1">
                        <a:solidFill>
                          <a:schemeClr val="bg1"/>
                        </a:solidFill>
                        <a:latin typeface="Avenir Next LT Pro Light" panose="020B0304020202020204" pitchFamily="34" charset="-18"/>
                      </a:rPr>
                      <a:t>zawodowe</a:t>
                    </a:r>
                    <a:r>
                      <a:rPr lang="en-US" sz="1400" dirty="0">
                        <a:solidFill>
                          <a:schemeClr val="bg1"/>
                        </a:solidFill>
                        <a:latin typeface="Avenir Next LT Pro Light" panose="020B0304020202020204" pitchFamily="34" charset="-18"/>
                      </a:rPr>
                      <a:t>
28,7%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venir Next LT Pro Light" panose="020B0304020202020204" pitchFamily="34" charset="-18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92503160523542"/>
                      <c:h val="0.185327823366244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51E2-440A-83C7-3D99CF2915ED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venir Next LT Pro Light" panose="020B0304020202020204" pitchFamily="34" charset="-18"/>
                        <a:ea typeface="+mn-ea"/>
                        <a:cs typeface="+mn-cs"/>
                      </a:defRPr>
                    </a:pPr>
                    <a:fld id="{98AFD480-E9AA-4E0C-B0C0-C9148C137114}" type="CATEGORYNAME">
                      <a:rPr lang="en-US" dirty="0"/>
                      <a:pPr>
                        <a:defRPr sz="1400">
                          <a:solidFill>
                            <a:schemeClr val="bg1"/>
                          </a:solidFill>
                          <a:latin typeface="Avenir Next LT Pro Light" panose="020B0304020202020204" pitchFamily="34" charset="-18"/>
                        </a:defRPr>
                      </a:pPr>
                      <a:t>[NAZWA KATEGORII]</a:t>
                    </a:fld>
                    <a:r>
                      <a:rPr lang="en-US" baseline="0" dirty="0"/>
                      <a:t>
25,9%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venir Next LT Pro Light" panose="020B0304020202020204" pitchFamily="34" charset="-18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1E2-440A-83C7-3D99CF2915E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 Light" panose="020B0304020202020204" pitchFamily="3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wyższe</c:v>
                </c:pt>
                <c:pt idx="1">
                  <c:v>policealne i średnie zawodowe</c:v>
                </c:pt>
                <c:pt idx="2">
                  <c:v>średnie ogólnokształcące</c:v>
                </c:pt>
                <c:pt idx="3">
                  <c:v>zasadnicze zawodowe</c:v>
                </c:pt>
                <c:pt idx="4">
                  <c:v>gimnazjalne i poniżej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</c:v>
                </c:pt>
                <c:pt idx="1">
                  <c:v>138</c:v>
                </c:pt>
                <c:pt idx="2">
                  <c:v>60</c:v>
                </c:pt>
                <c:pt idx="3">
                  <c:v>159</c:v>
                </c:pt>
                <c:pt idx="4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E2-440A-83C7-3D99CF2915ED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320800132791898"/>
          <c:y val="2.8059500946564508E-2"/>
          <c:w val="0.25679199867208102"/>
          <c:h val="0.2831796428869771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575165686635948E-2"/>
          <c:y val="2.7513401765419946E-2"/>
          <c:w val="0.95577395577395574"/>
          <c:h val="0.8907284768211920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B91C-40CE-B5CD-3329B062A296}"/>
              </c:ext>
            </c:extLst>
          </c:dPt>
          <c:dPt>
            <c:idx val="1"/>
            <c:bubble3D val="0"/>
            <c:spPr>
              <a:solidFill>
                <a:srgbClr val="DD0F40"/>
              </a:solidFill>
              <a:ln w="22225" cap="rnd" cmpd="sng" algn="ctr">
                <a:noFill/>
                <a:prstDash val="solid"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91C-40CE-B5CD-3329B062A296}"/>
              </c:ext>
            </c:extLst>
          </c:dPt>
          <c:dPt>
            <c:idx val="2"/>
            <c:bubble3D val="0"/>
            <c:explosion val="3"/>
            <c:spPr>
              <a:solidFill>
                <a:schemeClr val="bg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91C-40CE-B5CD-3329B062A296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91C-40CE-B5CD-3329B062A296}"/>
              </c:ext>
            </c:extLst>
          </c:dPt>
          <c:dPt>
            <c:idx val="4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91C-40CE-B5CD-3329B062A296}"/>
              </c:ext>
            </c:extLst>
          </c:dPt>
          <c:dPt>
            <c:idx val="5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91C-40CE-B5CD-3329B062A296}"/>
              </c:ext>
            </c:extLst>
          </c:dPt>
          <c:dLbls>
            <c:dLbl>
              <c:idx val="0"/>
              <c:layout>
                <c:manualLayout>
                  <c:x val="-4.1589235841719051E-2"/>
                  <c:y val="-0.13330507382069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1C-40CE-B5CD-3329B062A296}"/>
                </c:ext>
              </c:extLst>
            </c:dLbl>
            <c:dLbl>
              <c:idx val="1"/>
              <c:layout>
                <c:manualLayout>
                  <c:x val="-0.16290525291242097"/>
                  <c:y val="-0.31953814560384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25-34 </a:t>
                    </a:r>
                    <a:r>
                      <a:rPr lang="en-US" sz="1400" b="1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lata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19,6%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91C-40CE-B5CD-3329B062A296}"/>
                </c:ext>
              </c:extLst>
            </c:dLbl>
            <c:dLbl>
              <c:idx val="2"/>
              <c:layout>
                <c:manualLayout>
                  <c:x val="0.15454381440873677"/>
                  <c:y val="-0.17086021810808388"/>
                </c:manualLayout>
              </c:layout>
              <c:tx>
                <c:rich>
                  <a:bodyPr/>
                  <a:lstStyle/>
                  <a:p>
                    <a:fld id="{20CD5A4E-52FF-4CE7-B9F6-852475588E25}" type="CATEGORYNAME">
                      <a:rPr lang="en-US"/>
                      <a:pPr/>
                      <a:t>[NAZWA KATEGORII]</a:t>
                    </a:fld>
                    <a:r>
                      <a:rPr lang="en-US" baseline="0" dirty="0"/>
                      <a:t>
26,0%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91C-40CE-B5CD-3329B062A296}"/>
                </c:ext>
              </c:extLst>
            </c:dLbl>
            <c:dLbl>
              <c:idx val="3"/>
              <c:layout>
                <c:manualLayout>
                  <c:x val="0.13781616032017829"/>
                  <c:y val="0.12286573308307641"/>
                </c:manualLayout>
              </c:layout>
              <c:tx>
                <c:rich>
                  <a:bodyPr/>
                  <a:lstStyle/>
                  <a:p>
                    <a:fld id="{8DDAD5CE-DD85-46D0-8A42-C416E6921C35}" type="CATEGORYNAME">
                      <a:rPr lang="en-US"/>
                      <a:pPr/>
                      <a:t>[NAZWA KATEGORII]</a:t>
                    </a:fld>
                    <a:r>
                      <a:rPr lang="en-US" baseline="0" dirty="0"/>
                      <a:t>
22,9%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91C-40CE-B5CD-3329B062A296}"/>
                </c:ext>
              </c:extLst>
            </c:dLbl>
            <c:dLbl>
              <c:idx val="4"/>
              <c:layout>
                <c:manualLayout>
                  <c:x val="-0.10731741981833236"/>
                  <c:y val="0.102439130976286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1C-40CE-B5CD-3329B062A296}"/>
                </c:ext>
              </c:extLst>
            </c:dLbl>
            <c:dLbl>
              <c:idx val="5"/>
              <c:layout>
                <c:manualLayout>
                  <c:x val="-0.10894845613724263"/>
                  <c:y val="4.19754273340864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772C6E5-3BA5-48E5-BA0C-F905EA0A3C16}" type="CATEGORYNAME">
                      <a:rPr 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[NAZWA KATEGORII]</a:t>
                    </a:fld>
                    <a:r>
                      <a:rPr lang="en-US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C78DFA67-2887-41C6-9B8D-2912E1FBC417}" type="PERCENTAGE">
                      <a:rPr lang="en-US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[PROCENTOWE]</a:t>
                    </a:fld>
                    <a:endParaRPr lang="en-US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25742370569241"/>
                      <c:h val="0.102979047902058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91C-40CE-B5CD-3329B062A2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18-24 lata</c:v>
                </c:pt>
                <c:pt idx="1">
                  <c:v>25-34 lata</c:v>
                </c:pt>
                <c:pt idx="2">
                  <c:v>35-44 lata</c:v>
                </c:pt>
                <c:pt idx="3">
                  <c:v>45-54 lata</c:v>
                </c:pt>
                <c:pt idx="4">
                  <c:v>55-59 lat</c:v>
                </c:pt>
                <c:pt idx="5">
                  <c:v>60-64 lata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76</c:v>
                </c:pt>
                <c:pt idx="1">
                  <c:v>109</c:v>
                </c:pt>
                <c:pt idx="2">
                  <c:v>144</c:v>
                </c:pt>
                <c:pt idx="3">
                  <c:v>127</c:v>
                </c:pt>
                <c:pt idx="4">
                  <c:v>51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1C-40CE-B5CD-3329B062A29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E30A2-9FA8-4EF2-8C69-22B8F3BA0569}" type="doc">
      <dgm:prSet loTypeId="urn:microsoft.com/office/officeart/2005/8/layout/arrow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73B815C5-F476-4927-A46C-796912D31597}">
      <dgm:prSet phldrT="[Tekst]" custT="1"/>
      <dgm:spPr/>
      <dgm:t>
        <a:bodyPr/>
        <a:lstStyle/>
        <a:p>
          <a:pPr algn="ctr"/>
          <a:r>
            <a:rPr lang="pl-PL" sz="2000" b="1" dirty="0">
              <a:solidFill>
                <a:srgbClr val="0070C0"/>
              </a:solidFill>
              <a:latin typeface="Avenir Next LT Pro Light" panose="020B0304020202020204" pitchFamily="34" charset="-18"/>
              <a:cs typeface="Calibri" pitchFamily="34" charset="0"/>
            </a:rPr>
            <a:t>„ODPŁYW” </a:t>
          </a:r>
          <a:br>
            <a:rPr lang="pl-PL" sz="2000" b="1" dirty="0">
              <a:solidFill>
                <a:srgbClr val="0070C0"/>
              </a:solidFill>
              <a:latin typeface="Avenir Next LT Pro Light" panose="020B0304020202020204" pitchFamily="34" charset="-18"/>
              <a:cs typeface="Calibri" pitchFamily="34" charset="0"/>
            </a:rPr>
          </a:br>
          <a:r>
            <a:rPr lang="pl-PL" sz="2000" b="1" dirty="0">
              <a:solidFill>
                <a:srgbClr val="0070C0"/>
              </a:solidFill>
              <a:latin typeface="Avenir Next LT Pro Light" panose="020B0304020202020204" pitchFamily="34" charset="-18"/>
              <a:cs typeface="Calibri" pitchFamily="34" charset="0"/>
            </a:rPr>
            <a:t>1 251 OSÓB</a:t>
          </a:r>
        </a:p>
      </dgm:t>
    </dgm:pt>
    <dgm:pt modelId="{50C47EF8-C399-4C39-A3CE-FB8B9E9651CC}" type="parTrans" cxnId="{B1D49EF5-CFED-4EF3-B02C-E01AC900DFF5}">
      <dgm:prSet/>
      <dgm:spPr/>
      <dgm:t>
        <a:bodyPr/>
        <a:lstStyle/>
        <a:p>
          <a:endParaRPr lang="pl-PL" sz="1400" b="1">
            <a:latin typeface="Avenir Next LT Pro Light" panose="020B0304020202020204" pitchFamily="34" charset="-18"/>
          </a:endParaRPr>
        </a:p>
      </dgm:t>
    </dgm:pt>
    <dgm:pt modelId="{2CEB4804-2C48-4A8C-B90B-817EAD9BAE79}" type="sibTrans" cxnId="{B1D49EF5-CFED-4EF3-B02C-E01AC900DFF5}">
      <dgm:prSet/>
      <dgm:spPr/>
      <dgm:t>
        <a:bodyPr/>
        <a:lstStyle/>
        <a:p>
          <a:endParaRPr lang="pl-PL" sz="1400" b="1">
            <a:latin typeface="Avenir Next LT Pro Light" panose="020B0304020202020204" pitchFamily="34" charset="-18"/>
          </a:endParaRPr>
        </a:p>
      </dgm:t>
    </dgm:pt>
    <dgm:pt modelId="{A45C6C50-4DEC-49D5-95FE-CE9606F47B3A}">
      <dgm:prSet phldrT="[Tekst]" custT="1"/>
      <dgm:spPr/>
      <dgm:t>
        <a:bodyPr/>
        <a:lstStyle/>
        <a:p>
          <a:pPr algn="ctr"/>
          <a:r>
            <a:rPr lang="pl-PL" sz="2000" b="1" dirty="0">
              <a:solidFill>
                <a:srgbClr val="0070C0"/>
              </a:solidFill>
              <a:latin typeface="Avenir Next LT Pro Light" panose="020B0304020202020204" pitchFamily="34" charset="-18"/>
              <a:cs typeface="Calibri" pitchFamily="34" charset="0"/>
            </a:rPr>
            <a:t>„NAPŁYW”</a:t>
          </a:r>
        </a:p>
        <a:p>
          <a:pPr algn="ctr"/>
          <a:r>
            <a:rPr lang="pl-PL" sz="2000" b="1" dirty="0">
              <a:solidFill>
                <a:srgbClr val="0070C0"/>
              </a:solidFill>
              <a:latin typeface="Avenir Next LT Pro Light" panose="020B0304020202020204" pitchFamily="34" charset="-18"/>
              <a:cs typeface="Calibri" pitchFamily="34" charset="0"/>
            </a:rPr>
            <a:t>1 194 OSOBY</a:t>
          </a:r>
        </a:p>
      </dgm:t>
    </dgm:pt>
    <dgm:pt modelId="{1C51340C-4F21-46DC-A7AA-1BB948D56173}" type="parTrans" cxnId="{B5EE9E03-DC28-4423-A638-2D89823139C1}">
      <dgm:prSet/>
      <dgm:spPr/>
      <dgm:t>
        <a:bodyPr/>
        <a:lstStyle/>
        <a:p>
          <a:endParaRPr lang="pl-PL" sz="1400" b="1">
            <a:latin typeface="Avenir Next LT Pro Light" panose="020B0304020202020204" pitchFamily="34" charset="-18"/>
          </a:endParaRPr>
        </a:p>
      </dgm:t>
    </dgm:pt>
    <dgm:pt modelId="{773E1F06-B0B1-4B62-9916-14D91A6EDBDC}" type="sibTrans" cxnId="{B5EE9E03-DC28-4423-A638-2D89823139C1}">
      <dgm:prSet/>
      <dgm:spPr/>
      <dgm:t>
        <a:bodyPr/>
        <a:lstStyle/>
        <a:p>
          <a:endParaRPr lang="pl-PL" sz="1400" b="1">
            <a:latin typeface="Avenir Next LT Pro Light" panose="020B0304020202020204" pitchFamily="34" charset="-18"/>
          </a:endParaRPr>
        </a:p>
      </dgm:t>
    </dgm:pt>
    <dgm:pt modelId="{F741577D-3181-48D3-8559-AC1D9DB71050}" type="pres">
      <dgm:prSet presAssocID="{43EE30A2-9FA8-4EF2-8C69-22B8F3BA0569}" presName="compositeShape" presStyleCnt="0">
        <dgm:presLayoutVars>
          <dgm:chMax val="2"/>
          <dgm:dir/>
          <dgm:resizeHandles val="exact"/>
        </dgm:presLayoutVars>
      </dgm:prSet>
      <dgm:spPr/>
    </dgm:pt>
    <dgm:pt modelId="{D37997C2-DAF1-4EA0-8FD5-B539DCD60623}" type="pres">
      <dgm:prSet presAssocID="{73B815C5-F476-4927-A46C-796912D31597}" presName="upArrow" presStyleLbl="node1" presStyleIdx="0" presStyleCnt="2" custAng="5400000" custScaleX="48916" custScaleY="119353" custLinFactX="100000" custLinFactNeighborX="115352" custLinFactNeighborY="61576"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B63A453F-9A29-4FCC-8F28-EFC9F5F9A3AF}" type="pres">
      <dgm:prSet presAssocID="{73B815C5-F476-4927-A46C-796912D31597}" presName="upArrowText" presStyleLbl="revTx" presStyleIdx="0" presStyleCnt="2" custScaleX="64993" custScaleY="92827" custLinFactNeighborX="35809" custLinFactNeighborY="33525">
        <dgm:presLayoutVars>
          <dgm:chMax val="0"/>
          <dgm:bulletEnabled val="1"/>
        </dgm:presLayoutVars>
      </dgm:prSet>
      <dgm:spPr/>
    </dgm:pt>
    <dgm:pt modelId="{BC8E934B-246B-41D3-99C3-DB429FE5765D}" type="pres">
      <dgm:prSet presAssocID="{A45C6C50-4DEC-49D5-95FE-CE9606F47B3A}" presName="downArrow" presStyleLbl="node1" presStyleIdx="1" presStyleCnt="2" custAng="16200000" custScaleX="51460" custScaleY="117750" custLinFactY="-9039" custLinFactNeighborX="-13637" custLinFactNeighborY="-100000"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</dgm:pt>
    <dgm:pt modelId="{46AE6478-41FA-4078-83FF-3ABFD4EE39FE}" type="pres">
      <dgm:prSet presAssocID="{A45C6C50-4DEC-49D5-95FE-CE9606F47B3A}" presName="downArrowText" presStyleLbl="revTx" presStyleIdx="1" presStyleCnt="2" custScaleX="59627" custScaleY="54486" custLinFactX="-2180" custLinFactNeighborX="-100000" custLinFactNeighborY="-64356">
        <dgm:presLayoutVars>
          <dgm:chMax val="0"/>
          <dgm:bulletEnabled val="1"/>
        </dgm:presLayoutVars>
      </dgm:prSet>
      <dgm:spPr/>
    </dgm:pt>
  </dgm:ptLst>
  <dgm:cxnLst>
    <dgm:cxn modelId="{B5EE9E03-DC28-4423-A638-2D89823139C1}" srcId="{43EE30A2-9FA8-4EF2-8C69-22B8F3BA0569}" destId="{A45C6C50-4DEC-49D5-95FE-CE9606F47B3A}" srcOrd="1" destOrd="0" parTransId="{1C51340C-4F21-46DC-A7AA-1BB948D56173}" sibTransId="{773E1F06-B0B1-4B62-9916-14D91A6EDBDC}"/>
    <dgm:cxn modelId="{3CF7435D-21EF-4615-AE06-391225B61308}" type="presOf" srcId="{A45C6C50-4DEC-49D5-95FE-CE9606F47B3A}" destId="{46AE6478-41FA-4078-83FF-3ABFD4EE39FE}" srcOrd="0" destOrd="0" presId="urn:microsoft.com/office/officeart/2005/8/layout/arrow4"/>
    <dgm:cxn modelId="{AF56B355-2252-4572-B6C7-4860EF5B25B3}" type="presOf" srcId="{73B815C5-F476-4927-A46C-796912D31597}" destId="{B63A453F-9A29-4FCC-8F28-EFC9F5F9A3AF}" srcOrd="0" destOrd="0" presId="urn:microsoft.com/office/officeart/2005/8/layout/arrow4"/>
    <dgm:cxn modelId="{0471EADA-59B2-4BE0-A562-4CF407B97BBF}" type="presOf" srcId="{43EE30A2-9FA8-4EF2-8C69-22B8F3BA0569}" destId="{F741577D-3181-48D3-8559-AC1D9DB71050}" srcOrd="0" destOrd="0" presId="urn:microsoft.com/office/officeart/2005/8/layout/arrow4"/>
    <dgm:cxn modelId="{B1D49EF5-CFED-4EF3-B02C-E01AC900DFF5}" srcId="{43EE30A2-9FA8-4EF2-8C69-22B8F3BA0569}" destId="{73B815C5-F476-4927-A46C-796912D31597}" srcOrd="0" destOrd="0" parTransId="{50C47EF8-C399-4C39-A3CE-FB8B9E9651CC}" sibTransId="{2CEB4804-2C48-4A8C-B90B-817EAD9BAE79}"/>
    <dgm:cxn modelId="{DB18371D-8163-4EB4-AF43-2963956F7E6B}" type="presParOf" srcId="{F741577D-3181-48D3-8559-AC1D9DB71050}" destId="{D37997C2-DAF1-4EA0-8FD5-B539DCD60623}" srcOrd="0" destOrd="0" presId="urn:microsoft.com/office/officeart/2005/8/layout/arrow4"/>
    <dgm:cxn modelId="{340AB068-D13C-4FEF-BF61-50B2CB521405}" type="presParOf" srcId="{F741577D-3181-48D3-8559-AC1D9DB71050}" destId="{B63A453F-9A29-4FCC-8F28-EFC9F5F9A3AF}" srcOrd="1" destOrd="0" presId="urn:microsoft.com/office/officeart/2005/8/layout/arrow4"/>
    <dgm:cxn modelId="{FE7E6E2F-1B46-420A-B55E-CD451191159C}" type="presParOf" srcId="{F741577D-3181-48D3-8559-AC1D9DB71050}" destId="{BC8E934B-246B-41D3-99C3-DB429FE5765D}" srcOrd="2" destOrd="0" presId="urn:microsoft.com/office/officeart/2005/8/layout/arrow4"/>
    <dgm:cxn modelId="{A52C598B-C3B0-4797-B054-586481718121}" type="presParOf" srcId="{F741577D-3181-48D3-8559-AC1D9DB71050}" destId="{46AE6478-41FA-4078-83FF-3ABFD4EE39FE}" srcOrd="3" destOrd="0" presId="urn:microsoft.com/office/officeart/2005/8/layout/arrow4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9DACE9-B6AE-4108-A214-96487E7E73BD}" type="doc">
      <dgm:prSet loTypeId="urn:microsoft.com/office/officeart/2005/8/layout/cycle6" loCatId="relationship" qsTypeId="urn:microsoft.com/office/officeart/2005/8/quickstyle/3d3" qsCatId="3D" csTypeId="urn:microsoft.com/office/officeart/2005/8/colors/colorful5" csCatId="colorful" phldr="1"/>
      <dgm:spPr/>
    </dgm:pt>
    <dgm:pt modelId="{FA6FFEF6-2B90-4ECB-B3C0-2B70FA60C649}">
      <dgm:prSet custT="1"/>
      <dgm:spPr>
        <a:solidFill>
          <a:srgbClr val="0070C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gm:spPr>
      <dgm:t>
        <a:bodyPr/>
        <a:lstStyle/>
        <a:p>
          <a:r>
            <a:rPr lang="pl-PL" sz="1400" b="1" dirty="0">
              <a:latin typeface="Avenir Next LT Pro" panose="020B0504020202020204" pitchFamily="34" charset="-18"/>
            </a:rPr>
            <a:t>Staże u pracodawcy</a:t>
          </a:r>
        </a:p>
      </dgm:t>
    </dgm:pt>
    <dgm:pt modelId="{12DBBA2E-D974-4A40-A9C2-EA24CA011221}" type="parTrans" cxnId="{352394B5-0C92-4A4C-8299-53801EE7B75D}">
      <dgm:prSet/>
      <dgm:spPr/>
      <dgm:t>
        <a:bodyPr/>
        <a:lstStyle/>
        <a:p>
          <a:endParaRPr lang="pl-PL" sz="1400">
            <a:latin typeface="Avenir Next LT Pro" panose="020B0504020202020204" pitchFamily="34" charset="-18"/>
          </a:endParaRPr>
        </a:p>
      </dgm:t>
    </dgm:pt>
    <dgm:pt modelId="{1099025D-DF3E-4F30-BC86-7AEF18A941D5}" type="sibTrans" cxnId="{352394B5-0C92-4A4C-8299-53801EE7B75D}">
      <dgm:prSet/>
      <dgm:spPr/>
      <dgm:t>
        <a:bodyPr/>
        <a:lstStyle/>
        <a:p>
          <a:endParaRPr lang="pl-PL" sz="1400">
            <a:latin typeface="Avenir Next LT Pro" panose="020B0504020202020204" pitchFamily="34" charset="-18"/>
          </a:endParaRPr>
        </a:p>
      </dgm:t>
    </dgm:pt>
    <dgm:pt modelId="{D66202B2-ECE0-4233-9CD9-1EF6E78F6D2E}">
      <dgm:prSet custT="1"/>
      <dgm:spPr>
        <a:solidFill>
          <a:srgbClr val="7E827F"/>
        </a:solidFill>
      </dgm:spPr>
      <dgm:t>
        <a:bodyPr/>
        <a:lstStyle/>
        <a:p>
          <a:r>
            <a:rPr lang="pl-PL" sz="1400" b="1" dirty="0">
              <a:latin typeface="Avenir Next LT Pro" panose="020B0504020202020204" pitchFamily="34" charset="-18"/>
            </a:rPr>
            <a:t>Prace interwencyjne</a:t>
          </a:r>
        </a:p>
      </dgm:t>
    </dgm:pt>
    <dgm:pt modelId="{E3ECB5E3-943B-4AFA-A662-DF37F3440320}" type="parTrans" cxnId="{7DF9880E-6B98-4240-947E-F5DFA2099306}">
      <dgm:prSet/>
      <dgm:spPr/>
      <dgm:t>
        <a:bodyPr/>
        <a:lstStyle/>
        <a:p>
          <a:endParaRPr lang="pl-PL" sz="1400">
            <a:latin typeface="Avenir Next LT Pro" panose="020B0504020202020204" pitchFamily="34" charset="-18"/>
          </a:endParaRPr>
        </a:p>
      </dgm:t>
    </dgm:pt>
    <dgm:pt modelId="{F40DECD7-BE92-42FD-89F6-2256774DAF56}" type="sibTrans" cxnId="{7DF9880E-6B98-4240-947E-F5DFA2099306}">
      <dgm:prSet/>
      <dgm:spPr/>
      <dgm:t>
        <a:bodyPr/>
        <a:lstStyle/>
        <a:p>
          <a:endParaRPr lang="pl-PL" sz="1400">
            <a:latin typeface="Avenir Next LT Pro" panose="020B0504020202020204" pitchFamily="34" charset="-18"/>
          </a:endParaRPr>
        </a:p>
      </dgm:t>
    </dgm:pt>
    <dgm:pt modelId="{C8EFECC3-82ED-4BFB-9A3C-288F5F5AC24D}">
      <dgm:prSet custT="1"/>
      <dgm:spPr>
        <a:solidFill>
          <a:srgbClr val="DD0F40"/>
        </a:solidFill>
      </dgm:spPr>
      <dgm:t>
        <a:bodyPr/>
        <a:lstStyle/>
        <a:p>
          <a:r>
            <a:rPr lang="pl-PL" sz="1400" b="1" dirty="0">
              <a:latin typeface="Avenir Next LT Pro" panose="020B0504020202020204" pitchFamily="34" charset="-18"/>
            </a:rPr>
            <a:t>Dotacje na podjęcie działalności gospodarczej</a:t>
          </a:r>
        </a:p>
      </dgm:t>
    </dgm:pt>
    <dgm:pt modelId="{EDD3F766-6294-479B-90AA-B463E9EA09E3}" type="parTrans" cxnId="{DCD1B3D4-FD1C-471E-B19F-353BB4CA58BA}">
      <dgm:prSet/>
      <dgm:spPr/>
      <dgm:t>
        <a:bodyPr/>
        <a:lstStyle/>
        <a:p>
          <a:endParaRPr lang="pl-PL" sz="1400">
            <a:latin typeface="Avenir Next LT Pro" panose="020B0504020202020204" pitchFamily="34" charset="-18"/>
          </a:endParaRPr>
        </a:p>
      </dgm:t>
    </dgm:pt>
    <dgm:pt modelId="{C93FC860-BC5D-4280-89C2-F19E93CE25A1}" type="sibTrans" cxnId="{DCD1B3D4-FD1C-471E-B19F-353BB4CA58BA}">
      <dgm:prSet/>
      <dgm:spPr/>
      <dgm:t>
        <a:bodyPr/>
        <a:lstStyle/>
        <a:p>
          <a:endParaRPr lang="pl-PL" sz="1400">
            <a:latin typeface="Avenir Next LT Pro" panose="020B0504020202020204" pitchFamily="34" charset="-18"/>
          </a:endParaRPr>
        </a:p>
      </dgm:t>
    </dgm:pt>
    <dgm:pt modelId="{68C66AEC-519B-457E-B9B7-3710BC0B89DD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gm:spPr>
      <dgm:t>
        <a:bodyPr/>
        <a:lstStyle/>
        <a:p>
          <a:r>
            <a:rPr lang="pl-PL" sz="1400" b="1" dirty="0">
              <a:latin typeface="Avenir Next LT Pro" panose="020B0504020202020204" pitchFamily="34" charset="-18"/>
            </a:rPr>
            <a:t>Doposażenia stanowiska pracy</a:t>
          </a:r>
        </a:p>
      </dgm:t>
    </dgm:pt>
    <dgm:pt modelId="{2922DB1B-FBD3-4034-AE44-B4EFA8FC6A29}" type="parTrans" cxnId="{2A2D5B08-1DD4-43C2-916D-5759E2DC5FA6}">
      <dgm:prSet/>
      <dgm:spPr/>
      <dgm:t>
        <a:bodyPr/>
        <a:lstStyle/>
        <a:p>
          <a:endParaRPr lang="pl-PL" sz="1400">
            <a:latin typeface="Avenir Next LT Pro" panose="020B0504020202020204" pitchFamily="34" charset="-18"/>
          </a:endParaRPr>
        </a:p>
      </dgm:t>
    </dgm:pt>
    <dgm:pt modelId="{7B154780-C8D8-4C8A-8E8A-F42EE5EF8B9D}" type="sibTrans" cxnId="{2A2D5B08-1DD4-43C2-916D-5759E2DC5FA6}">
      <dgm:prSet/>
      <dgm:spPr/>
      <dgm:t>
        <a:bodyPr/>
        <a:lstStyle/>
        <a:p>
          <a:endParaRPr lang="pl-PL" sz="1400">
            <a:latin typeface="Avenir Next LT Pro" panose="020B0504020202020204" pitchFamily="34" charset="-18"/>
          </a:endParaRPr>
        </a:p>
      </dgm:t>
    </dgm:pt>
    <dgm:pt modelId="{CC66FFA3-BA7D-4659-86EA-C866730EBDAB}">
      <dgm:prSet custT="1"/>
      <dgm:spPr>
        <a:solidFill>
          <a:srgbClr val="FFC0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pl-PL" sz="1400" b="1" dirty="0">
              <a:solidFill>
                <a:schemeClr val="bg2">
                  <a:lumMod val="10000"/>
                </a:schemeClr>
              </a:solidFill>
              <a:latin typeface="Avenir Next LT Pro" panose="020B0504020202020204" pitchFamily="34" charset="-18"/>
            </a:rPr>
            <a:t>Roboty publiczne</a:t>
          </a:r>
        </a:p>
      </dgm:t>
    </dgm:pt>
    <dgm:pt modelId="{81F4202E-1EC3-4B01-824A-6BA9EF2805D4}" type="parTrans" cxnId="{7AE75FFB-5535-473F-9299-6E3F59625ED2}">
      <dgm:prSet/>
      <dgm:spPr/>
      <dgm:t>
        <a:bodyPr/>
        <a:lstStyle/>
        <a:p>
          <a:endParaRPr lang="pl-PL" sz="1400">
            <a:latin typeface="Avenir Next LT Pro" panose="020B0504020202020204" pitchFamily="34" charset="-18"/>
          </a:endParaRPr>
        </a:p>
      </dgm:t>
    </dgm:pt>
    <dgm:pt modelId="{5CF766F1-55CA-4D2D-B52F-300ACF8EF30D}" type="sibTrans" cxnId="{7AE75FFB-5535-473F-9299-6E3F59625ED2}">
      <dgm:prSet/>
      <dgm:spPr/>
      <dgm:t>
        <a:bodyPr/>
        <a:lstStyle/>
        <a:p>
          <a:endParaRPr lang="pl-PL" sz="1400">
            <a:latin typeface="Avenir Next LT Pro" panose="020B0504020202020204" pitchFamily="34" charset="-18"/>
          </a:endParaRPr>
        </a:p>
      </dgm:t>
    </dgm:pt>
    <dgm:pt modelId="{368B8354-E968-412B-9B5E-EA458A64AF1F}">
      <dgm:prSet custT="1"/>
      <dgm:spPr>
        <a:solidFill>
          <a:srgbClr val="05E72B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hardEdge"/>
          <a:bevelB w="165100" h="254000"/>
        </a:sp3d>
      </dgm:spPr>
      <dgm:t>
        <a:bodyPr/>
        <a:lstStyle/>
        <a:p>
          <a:r>
            <a:rPr lang="pl-PL" sz="1400" b="1" dirty="0">
              <a:solidFill>
                <a:schemeClr val="bg2">
                  <a:lumMod val="10000"/>
                </a:schemeClr>
              </a:solidFill>
              <a:latin typeface="Avenir Next LT Pro" panose="020B0504020202020204" pitchFamily="34" charset="-18"/>
            </a:rPr>
            <a:t>Krajowy Fundusz Szkoleniowy</a:t>
          </a:r>
        </a:p>
      </dgm:t>
    </dgm:pt>
    <dgm:pt modelId="{DD90EC55-455D-44AC-B3EC-9E0BB5FACCAA}" type="parTrans" cxnId="{60A6798A-763E-44B4-8775-DCDA635CFD36}">
      <dgm:prSet/>
      <dgm:spPr/>
      <dgm:t>
        <a:bodyPr/>
        <a:lstStyle/>
        <a:p>
          <a:endParaRPr lang="pl-PL" sz="1400">
            <a:latin typeface="Avenir Next LT Pro" panose="020B0504020202020204" pitchFamily="34" charset="-18"/>
          </a:endParaRPr>
        </a:p>
      </dgm:t>
    </dgm:pt>
    <dgm:pt modelId="{42DDF132-79C0-4BEF-B6EC-B9D68CB8BCF7}" type="sibTrans" cxnId="{60A6798A-763E-44B4-8775-DCDA635CFD36}">
      <dgm:prSet/>
      <dgm:spPr/>
      <dgm:t>
        <a:bodyPr/>
        <a:lstStyle/>
        <a:p>
          <a:endParaRPr lang="pl-PL" sz="1400">
            <a:latin typeface="Avenir Next LT Pro" panose="020B0504020202020204" pitchFamily="34" charset="-18"/>
          </a:endParaRPr>
        </a:p>
      </dgm:t>
    </dgm:pt>
    <dgm:pt modelId="{5D114A0C-9A3C-4904-A052-8D3E18998423}">
      <dgm:prSet custT="1"/>
      <dgm:spPr>
        <a:solidFill>
          <a:srgbClr val="00B0F0"/>
        </a:solidFill>
      </dgm:spPr>
      <dgm:t>
        <a:bodyPr/>
        <a:lstStyle/>
        <a:p>
          <a:r>
            <a:rPr lang="pl-PL" sz="1400" b="1" dirty="0">
              <a:solidFill>
                <a:schemeClr val="tx1"/>
              </a:solidFill>
              <a:latin typeface="Avenir Next LT Pro" panose="020B0504020202020204" pitchFamily="34" charset="-18"/>
            </a:rPr>
            <a:t>Szkolenia</a:t>
          </a:r>
        </a:p>
      </dgm:t>
    </dgm:pt>
    <dgm:pt modelId="{6261946A-3840-4C78-AA52-592218A45912}" type="parTrans" cxnId="{F7C25EE7-96D6-4332-8818-5A7DBD40BB4B}">
      <dgm:prSet/>
      <dgm:spPr/>
      <dgm:t>
        <a:bodyPr/>
        <a:lstStyle/>
        <a:p>
          <a:endParaRPr lang="pl-PL" sz="1400">
            <a:latin typeface="Avenir Next LT Pro" panose="020B0504020202020204" pitchFamily="34" charset="-18"/>
          </a:endParaRPr>
        </a:p>
      </dgm:t>
    </dgm:pt>
    <dgm:pt modelId="{B50D65F4-B2BA-47D7-9B76-C9F6B75F8E51}" type="sibTrans" cxnId="{F7C25EE7-96D6-4332-8818-5A7DBD40BB4B}">
      <dgm:prSet/>
      <dgm:spPr/>
      <dgm:t>
        <a:bodyPr/>
        <a:lstStyle/>
        <a:p>
          <a:endParaRPr lang="pl-PL" sz="1400">
            <a:latin typeface="Avenir Next LT Pro" panose="020B0504020202020204" pitchFamily="34" charset="-18"/>
          </a:endParaRPr>
        </a:p>
      </dgm:t>
    </dgm:pt>
    <dgm:pt modelId="{9EDDD25E-543C-447E-976B-B7577EF6B0EA}">
      <dgm:prSet custT="1"/>
      <dgm:spPr>
        <a:solidFill>
          <a:srgbClr val="FF3300"/>
        </a:solidFill>
      </dgm:spPr>
      <dgm:t>
        <a:bodyPr/>
        <a:lstStyle/>
        <a:p>
          <a:r>
            <a:rPr lang="pl-PL" sz="1400" b="1" dirty="0">
              <a:solidFill>
                <a:schemeClr val="tx1"/>
              </a:solidFill>
              <a:latin typeface="Avenir Next LT Pro" panose="020B0504020202020204" pitchFamily="34" charset="-18"/>
            </a:rPr>
            <a:t>Projekt pilotażowy Wkręć się w mobilność</a:t>
          </a:r>
        </a:p>
      </dgm:t>
    </dgm:pt>
    <dgm:pt modelId="{05D0306B-4E6F-4A4C-81C4-2F1D985B55E1}" type="parTrans" cxnId="{AB977695-079D-412F-9DCB-743DED84D1D0}">
      <dgm:prSet/>
      <dgm:spPr/>
      <dgm:t>
        <a:bodyPr/>
        <a:lstStyle/>
        <a:p>
          <a:endParaRPr lang="pl-PL" sz="1400">
            <a:latin typeface="Avenir Next LT Pro" panose="020B0504020202020204" pitchFamily="34" charset="-18"/>
          </a:endParaRPr>
        </a:p>
      </dgm:t>
    </dgm:pt>
    <dgm:pt modelId="{1036416C-BE87-4D8E-AD7B-7BFD6F66C226}" type="sibTrans" cxnId="{AB977695-079D-412F-9DCB-743DED84D1D0}">
      <dgm:prSet/>
      <dgm:spPr/>
      <dgm:t>
        <a:bodyPr/>
        <a:lstStyle/>
        <a:p>
          <a:endParaRPr lang="pl-PL" sz="1400">
            <a:latin typeface="Avenir Next LT Pro" panose="020B0504020202020204" pitchFamily="34" charset="-18"/>
          </a:endParaRPr>
        </a:p>
      </dgm:t>
    </dgm:pt>
    <dgm:pt modelId="{006E1880-24B5-4986-BB7A-E6F318A7A55C}">
      <dgm:prSet custT="1"/>
      <dgm:spPr>
        <a:solidFill>
          <a:srgbClr val="9966FF"/>
        </a:solidFill>
      </dgm:spPr>
      <dgm:t>
        <a:bodyPr/>
        <a:lstStyle/>
        <a:p>
          <a:r>
            <a:rPr lang="pl-PL" sz="1400" b="1" dirty="0">
              <a:solidFill>
                <a:schemeClr val="tx1"/>
              </a:solidFill>
              <a:latin typeface="Avenir Next LT Pro" panose="020B0504020202020204" pitchFamily="34" charset="-18"/>
            </a:rPr>
            <a:t>Bony na zasiedlenie</a:t>
          </a:r>
        </a:p>
      </dgm:t>
    </dgm:pt>
    <dgm:pt modelId="{E56C383D-BBFD-464D-9182-4650AFA4F1DD}" type="parTrans" cxnId="{40769FC2-25DD-4F50-A85C-D1D1583E6EA1}">
      <dgm:prSet/>
      <dgm:spPr/>
      <dgm:t>
        <a:bodyPr/>
        <a:lstStyle/>
        <a:p>
          <a:endParaRPr lang="pl-PL" sz="1400">
            <a:latin typeface="Avenir Next LT Pro" panose="020B0504020202020204" pitchFamily="34" charset="-18"/>
          </a:endParaRPr>
        </a:p>
      </dgm:t>
    </dgm:pt>
    <dgm:pt modelId="{AFEBF575-8CF2-4318-976E-53F16624DF3D}" type="sibTrans" cxnId="{40769FC2-25DD-4F50-A85C-D1D1583E6EA1}">
      <dgm:prSet/>
      <dgm:spPr/>
      <dgm:t>
        <a:bodyPr/>
        <a:lstStyle/>
        <a:p>
          <a:endParaRPr lang="pl-PL" sz="1400">
            <a:latin typeface="Avenir Next LT Pro" panose="020B0504020202020204" pitchFamily="34" charset="-18"/>
          </a:endParaRPr>
        </a:p>
      </dgm:t>
    </dgm:pt>
    <dgm:pt modelId="{831CFD96-1404-4A96-A2B9-B92DB496CDBD}" type="pres">
      <dgm:prSet presAssocID="{C39DACE9-B6AE-4108-A214-96487E7E73BD}" presName="cycle" presStyleCnt="0">
        <dgm:presLayoutVars>
          <dgm:dir/>
          <dgm:resizeHandles val="exact"/>
        </dgm:presLayoutVars>
      </dgm:prSet>
      <dgm:spPr/>
    </dgm:pt>
    <dgm:pt modelId="{34129626-54B0-43FF-8118-330DBA4727BF}" type="pres">
      <dgm:prSet presAssocID="{68C66AEC-519B-457E-B9B7-3710BC0B89DD}" presName="node" presStyleLbl="node1" presStyleIdx="0" presStyleCnt="9" custScaleX="165860" custScaleY="103015">
        <dgm:presLayoutVars>
          <dgm:bulletEnabled val="1"/>
        </dgm:presLayoutVars>
      </dgm:prSet>
      <dgm:spPr/>
    </dgm:pt>
    <dgm:pt modelId="{3F64D939-E877-45A3-896B-276F6D6B9F00}" type="pres">
      <dgm:prSet presAssocID="{68C66AEC-519B-457E-B9B7-3710BC0B89DD}" presName="spNode" presStyleCnt="0"/>
      <dgm:spPr/>
    </dgm:pt>
    <dgm:pt modelId="{B8AE4DB4-63F0-4D8B-98B5-B44389F9BD61}" type="pres">
      <dgm:prSet presAssocID="{7B154780-C8D8-4C8A-8E8A-F42EE5EF8B9D}" presName="sibTrans" presStyleLbl="sibTrans1D1" presStyleIdx="0" presStyleCnt="9"/>
      <dgm:spPr/>
    </dgm:pt>
    <dgm:pt modelId="{92D8DE9D-636D-46C9-B10F-C1016DA3D879}" type="pres">
      <dgm:prSet presAssocID="{CC66FFA3-BA7D-4659-86EA-C866730EBDAB}" presName="node" presStyleLbl="node1" presStyleIdx="1" presStyleCnt="9">
        <dgm:presLayoutVars>
          <dgm:bulletEnabled val="1"/>
        </dgm:presLayoutVars>
      </dgm:prSet>
      <dgm:spPr/>
    </dgm:pt>
    <dgm:pt modelId="{101B55E1-D140-48A6-A965-50295EAC655B}" type="pres">
      <dgm:prSet presAssocID="{CC66FFA3-BA7D-4659-86EA-C866730EBDAB}" presName="spNode" presStyleCnt="0"/>
      <dgm:spPr/>
    </dgm:pt>
    <dgm:pt modelId="{313F0BBF-095A-4F14-9424-1ADB60911689}" type="pres">
      <dgm:prSet presAssocID="{5CF766F1-55CA-4D2D-B52F-300ACF8EF30D}" presName="sibTrans" presStyleLbl="sibTrans1D1" presStyleIdx="1" presStyleCnt="9"/>
      <dgm:spPr/>
    </dgm:pt>
    <dgm:pt modelId="{3753750D-02F6-497F-9BB7-531232297300}" type="pres">
      <dgm:prSet presAssocID="{006E1880-24B5-4986-BB7A-E6F318A7A55C}" presName="node" presStyleLbl="node1" presStyleIdx="2" presStyleCnt="9" custScaleX="132643" custRadScaleRad="99576" custRadScaleInc="-45219">
        <dgm:presLayoutVars>
          <dgm:bulletEnabled val="1"/>
        </dgm:presLayoutVars>
      </dgm:prSet>
      <dgm:spPr/>
    </dgm:pt>
    <dgm:pt modelId="{09CBEF20-35C7-4CF0-9829-CF539B811A93}" type="pres">
      <dgm:prSet presAssocID="{006E1880-24B5-4986-BB7A-E6F318A7A55C}" presName="spNode" presStyleCnt="0"/>
      <dgm:spPr/>
    </dgm:pt>
    <dgm:pt modelId="{D65E6BA6-DD8B-40A0-8C36-E63341A6F511}" type="pres">
      <dgm:prSet presAssocID="{AFEBF575-8CF2-4318-976E-53F16624DF3D}" presName="sibTrans" presStyleLbl="sibTrans1D1" presStyleIdx="2" presStyleCnt="9"/>
      <dgm:spPr/>
    </dgm:pt>
    <dgm:pt modelId="{83E3A32F-6049-4E5C-B9B8-39AE3C5FAA03}" type="pres">
      <dgm:prSet presAssocID="{9EDDD25E-543C-447E-976B-B7577EF6B0EA}" presName="node" presStyleLbl="node1" presStyleIdx="3" presStyleCnt="9" custScaleX="208335" custScaleY="103677" custRadScaleRad="100935" custRadScaleInc="-121133">
        <dgm:presLayoutVars>
          <dgm:bulletEnabled val="1"/>
        </dgm:presLayoutVars>
      </dgm:prSet>
      <dgm:spPr/>
    </dgm:pt>
    <dgm:pt modelId="{B98E65DB-CA42-4B5F-AD3B-95745050D138}" type="pres">
      <dgm:prSet presAssocID="{9EDDD25E-543C-447E-976B-B7577EF6B0EA}" presName="spNode" presStyleCnt="0"/>
      <dgm:spPr/>
    </dgm:pt>
    <dgm:pt modelId="{A014CF54-E925-491A-8BD2-70DDA992C1A0}" type="pres">
      <dgm:prSet presAssocID="{1036416C-BE87-4D8E-AD7B-7BFD6F66C226}" presName="sibTrans" presStyleLbl="sibTrans1D1" presStyleIdx="3" presStyleCnt="9"/>
      <dgm:spPr/>
    </dgm:pt>
    <dgm:pt modelId="{85B764E9-DCA7-432E-B359-B0D64332404F}" type="pres">
      <dgm:prSet presAssocID="{5D114A0C-9A3C-4904-A052-8D3E18998423}" presName="node" presStyleLbl="node1" presStyleIdx="4" presStyleCnt="9" custRadScaleRad="100788" custRadScaleInc="-140547">
        <dgm:presLayoutVars>
          <dgm:bulletEnabled val="1"/>
        </dgm:presLayoutVars>
      </dgm:prSet>
      <dgm:spPr/>
    </dgm:pt>
    <dgm:pt modelId="{B73286A0-121B-4B80-B628-5E3EF38AF6B6}" type="pres">
      <dgm:prSet presAssocID="{5D114A0C-9A3C-4904-A052-8D3E18998423}" presName="spNode" presStyleCnt="0"/>
      <dgm:spPr/>
    </dgm:pt>
    <dgm:pt modelId="{6B767F22-4828-4560-8FE8-219CD35FBBC5}" type="pres">
      <dgm:prSet presAssocID="{B50D65F4-B2BA-47D7-9B76-C9F6B75F8E51}" presName="sibTrans" presStyleLbl="sibTrans1D1" presStyleIdx="4" presStyleCnt="9"/>
      <dgm:spPr/>
    </dgm:pt>
    <dgm:pt modelId="{9EE2DD7B-BB40-455F-8A28-62DE415A40AB}" type="pres">
      <dgm:prSet presAssocID="{C8EFECC3-82ED-4BFB-9A3C-288F5F5AC24D}" presName="node" presStyleLbl="node1" presStyleIdx="5" presStyleCnt="9" custScaleX="193998" custScaleY="120722" custRadScaleRad="102763" custRadScaleInc="-26677">
        <dgm:presLayoutVars>
          <dgm:bulletEnabled val="1"/>
        </dgm:presLayoutVars>
      </dgm:prSet>
      <dgm:spPr/>
    </dgm:pt>
    <dgm:pt modelId="{6D227642-F466-4558-98C8-AE5A69BFC7A8}" type="pres">
      <dgm:prSet presAssocID="{C8EFECC3-82ED-4BFB-9A3C-288F5F5AC24D}" presName="spNode" presStyleCnt="0"/>
      <dgm:spPr/>
    </dgm:pt>
    <dgm:pt modelId="{3B60A6C0-41EA-4A15-B824-E48F2D0286EB}" type="pres">
      <dgm:prSet presAssocID="{C93FC860-BC5D-4280-89C2-F19E93CE25A1}" presName="sibTrans" presStyleLbl="sibTrans1D1" presStyleIdx="5" presStyleCnt="9"/>
      <dgm:spPr/>
    </dgm:pt>
    <dgm:pt modelId="{DE2B4CA4-A2B5-42D9-A68A-7EE9AF742C64}" type="pres">
      <dgm:prSet presAssocID="{D66202B2-ECE0-4233-9CD9-1EF6E78F6D2E}" presName="node" presStyleLbl="node1" presStyleIdx="6" presStyleCnt="9" custScaleX="156648" custScaleY="98732" custRadScaleRad="98790" custRadScaleInc="55287">
        <dgm:presLayoutVars>
          <dgm:bulletEnabled val="1"/>
        </dgm:presLayoutVars>
      </dgm:prSet>
      <dgm:spPr/>
    </dgm:pt>
    <dgm:pt modelId="{54DAFA49-E810-438C-B2CF-06880A4F35A0}" type="pres">
      <dgm:prSet presAssocID="{D66202B2-ECE0-4233-9CD9-1EF6E78F6D2E}" presName="spNode" presStyleCnt="0"/>
      <dgm:spPr/>
    </dgm:pt>
    <dgm:pt modelId="{D99CA1B4-C6E5-4CD3-9322-E7F009F667F6}" type="pres">
      <dgm:prSet presAssocID="{F40DECD7-BE92-42FD-89F6-2256774DAF56}" presName="sibTrans" presStyleLbl="sibTrans1D1" presStyleIdx="6" presStyleCnt="9"/>
      <dgm:spPr/>
    </dgm:pt>
    <dgm:pt modelId="{637BEDC6-FCF3-4FF8-9546-80E68693E261}" type="pres">
      <dgm:prSet presAssocID="{368B8354-E968-412B-9B5E-EA458A64AF1F}" presName="node" presStyleLbl="node1" presStyleIdx="7" presStyleCnt="9" custScaleX="193798" custScaleY="123687">
        <dgm:presLayoutVars>
          <dgm:bulletEnabled val="1"/>
        </dgm:presLayoutVars>
      </dgm:prSet>
      <dgm:spPr/>
    </dgm:pt>
    <dgm:pt modelId="{DCC4B903-B8FA-436F-9320-61A8B01F1103}" type="pres">
      <dgm:prSet presAssocID="{368B8354-E968-412B-9B5E-EA458A64AF1F}" presName="spNode" presStyleCnt="0"/>
      <dgm:spPr/>
    </dgm:pt>
    <dgm:pt modelId="{FC423F70-71AA-4836-A1A2-94BDDF0A79C1}" type="pres">
      <dgm:prSet presAssocID="{42DDF132-79C0-4BEF-B6EC-B9D68CB8BCF7}" presName="sibTrans" presStyleLbl="sibTrans1D1" presStyleIdx="7" presStyleCnt="9"/>
      <dgm:spPr/>
    </dgm:pt>
    <dgm:pt modelId="{81BD4DF8-5699-4B89-A034-386376170A30}" type="pres">
      <dgm:prSet presAssocID="{FA6FFEF6-2B90-4ECB-B3C0-2B70FA60C649}" presName="node" presStyleLbl="node1" presStyleIdx="8" presStyleCnt="9" custScaleX="193079" custScaleY="100900" custRadScaleRad="98016" custRadScaleInc="-24672">
        <dgm:presLayoutVars>
          <dgm:bulletEnabled val="1"/>
        </dgm:presLayoutVars>
      </dgm:prSet>
      <dgm:spPr/>
    </dgm:pt>
    <dgm:pt modelId="{AC974E2A-D63A-49E1-8403-1A9444ED8DAA}" type="pres">
      <dgm:prSet presAssocID="{FA6FFEF6-2B90-4ECB-B3C0-2B70FA60C649}" presName="spNode" presStyleCnt="0"/>
      <dgm:spPr/>
    </dgm:pt>
    <dgm:pt modelId="{36CCB34A-89A5-4F5A-9672-982312C50DB1}" type="pres">
      <dgm:prSet presAssocID="{1099025D-DF3E-4F30-BC86-7AEF18A941D5}" presName="sibTrans" presStyleLbl="sibTrans1D1" presStyleIdx="8" presStyleCnt="9"/>
      <dgm:spPr/>
    </dgm:pt>
  </dgm:ptLst>
  <dgm:cxnLst>
    <dgm:cxn modelId="{2A2D5B08-1DD4-43C2-916D-5759E2DC5FA6}" srcId="{C39DACE9-B6AE-4108-A214-96487E7E73BD}" destId="{68C66AEC-519B-457E-B9B7-3710BC0B89DD}" srcOrd="0" destOrd="0" parTransId="{2922DB1B-FBD3-4034-AE44-B4EFA8FC6A29}" sibTransId="{7B154780-C8D8-4C8A-8E8A-F42EE5EF8B9D}"/>
    <dgm:cxn modelId="{7DF9880E-6B98-4240-947E-F5DFA2099306}" srcId="{C39DACE9-B6AE-4108-A214-96487E7E73BD}" destId="{D66202B2-ECE0-4233-9CD9-1EF6E78F6D2E}" srcOrd="6" destOrd="0" parTransId="{E3ECB5E3-943B-4AFA-A662-DF37F3440320}" sibTransId="{F40DECD7-BE92-42FD-89F6-2256774DAF56}"/>
    <dgm:cxn modelId="{4EFCAC0F-3387-489A-862A-C11587A7BB5B}" type="presOf" srcId="{42DDF132-79C0-4BEF-B6EC-B9D68CB8BCF7}" destId="{FC423F70-71AA-4836-A1A2-94BDDF0A79C1}" srcOrd="0" destOrd="0" presId="urn:microsoft.com/office/officeart/2005/8/layout/cycle6"/>
    <dgm:cxn modelId="{2E54C315-7B81-4E72-AF42-F0FD5288152A}" type="presOf" srcId="{006E1880-24B5-4986-BB7A-E6F318A7A55C}" destId="{3753750D-02F6-497F-9BB7-531232297300}" srcOrd="0" destOrd="0" presId="urn:microsoft.com/office/officeart/2005/8/layout/cycle6"/>
    <dgm:cxn modelId="{F743B31D-EEFE-4348-903A-E908AFF9B84B}" type="presOf" srcId="{C93FC860-BC5D-4280-89C2-F19E93CE25A1}" destId="{3B60A6C0-41EA-4A15-B824-E48F2D0286EB}" srcOrd="0" destOrd="0" presId="urn:microsoft.com/office/officeart/2005/8/layout/cycle6"/>
    <dgm:cxn modelId="{06F5E826-AAC7-4EBE-A765-D8B3EFCCB3CF}" type="presOf" srcId="{1036416C-BE87-4D8E-AD7B-7BFD6F66C226}" destId="{A014CF54-E925-491A-8BD2-70DDA992C1A0}" srcOrd="0" destOrd="0" presId="urn:microsoft.com/office/officeart/2005/8/layout/cycle6"/>
    <dgm:cxn modelId="{F2B1365B-B059-4266-B77E-D627CE3B7AF0}" type="presOf" srcId="{AFEBF575-8CF2-4318-976E-53F16624DF3D}" destId="{D65E6BA6-DD8B-40A0-8C36-E63341A6F511}" srcOrd="0" destOrd="0" presId="urn:microsoft.com/office/officeart/2005/8/layout/cycle6"/>
    <dgm:cxn modelId="{5F88DB48-99BD-4460-A93C-51EE8A470F33}" type="presOf" srcId="{1099025D-DF3E-4F30-BC86-7AEF18A941D5}" destId="{36CCB34A-89A5-4F5A-9672-982312C50DB1}" srcOrd="0" destOrd="0" presId="urn:microsoft.com/office/officeart/2005/8/layout/cycle6"/>
    <dgm:cxn modelId="{0C159C4E-DEEE-4D3B-8397-0D707F6C7D9B}" type="presOf" srcId="{7B154780-C8D8-4C8A-8E8A-F42EE5EF8B9D}" destId="{B8AE4DB4-63F0-4D8B-98B5-B44389F9BD61}" srcOrd="0" destOrd="0" presId="urn:microsoft.com/office/officeart/2005/8/layout/cycle6"/>
    <dgm:cxn modelId="{82C9524F-7114-4C58-AEFE-78C450562D31}" type="presOf" srcId="{D66202B2-ECE0-4233-9CD9-1EF6E78F6D2E}" destId="{DE2B4CA4-A2B5-42D9-A68A-7EE9AF742C64}" srcOrd="0" destOrd="0" presId="urn:microsoft.com/office/officeart/2005/8/layout/cycle6"/>
    <dgm:cxn modelId="{17B2586F-99C7-4E15-A940-F0E39C1D97EC}" type="presOf" srcId="{9EDDD25E-543C-447E-976B-B7577EF6B0EA}" destId="{83E3A32F-6049-4E5C-B9B8-39AE3C5FAA03}" srcOrd="0" destOrd="0" presId="urn:microsoft.com/office/officeart/2005/8/layout/cycle6"/>
    <dgm:cxn modelId="{059CB958-DE9B-4693-9B4B-C8E987F82F0E}" type="presOf" srcId="{F40DECD7-BE92-42FD-89F6-2256774DAF56}" destId="{D99CA1B4-C6E5-4CD3-9322-E7F009F667F6}" srcOrd="0" destOrd="0" presId="urn:microsoft.com/office/officeart/2005/8/layout/cycle6"/>
    <dgm:cxn modelId="{5EE57979-7938-4D17-9F6C-AC9708CD96D2}" type="presOf" srcId="{C39DACE9-B6AE-4108-A214-96487E7E73BD}" destId="{831CFD96-1404-4A96-A2B9-B92DB496CDBD}" srcOrd="0" destOrd="0" presId="urn:microsoft.com/office/officeart/2005/8/layout/cycle6"/>
    <dgm:cxn modelId="{38FEA25A-E111-4077-869D-C90730158DFC}" type="presOf" srcId="{368B8354-E968-412B-9B5E-EA458A64AF1F}" destId="{637BEDC6-FCF3-4FF8-9546-80E68693E261}" srcOrd="0" destOrd="0" presId="urn:microsoft.com/office/officeart/2005/8/layout/cycle6"/>
    <dgm:cxn modelId="{60A6798A-763E-44B4-8775-DCDA635CFD36}" srcId="{C39DACE9-B6AE-4108-A214-96487E7E73BD}" destId="{368B8354-E968-412B-9B5E-EA458A64AF1F}" srcOrd="7" destOrd="0" parTransId="{DD90EC55-455D-44AC-B3EC-9E0BB5FACCAA}" sibTransId="{42DDF132-79C0-4BEF-B6EC-B9D68CB8BCF7}"/>
    <dgm:cxn modelId="{47224393-3E0B-4B6E-9A40-061EDD82179E}" type="presOf" srcId="{C8EFECC3-82ED-4BFB-9A3C-288F5F5AC24D}" destId="{9EE2DD7B-BB40-455F-8A28-62DE415A40AB}" srcOrd="0" destOrd="0" presId="urn:microsoft.com/office/officeart/2005/8/layout/cycle6"/>
    <dgm:cxn modelId="{AB977695-079D-412F-9DCB-743DED84D1D0}" srcId="{C39DACE9-B6AE-4108-A214-96487E7E73BD}" destId="{9EDDD25E-543C-447E-976B-B7577EF6B0EA}" srcOrd="3" destOrd="0" parTransId="{05D0306B-4E6F-4A4C-81C4-2F1D985B55E1}" sibTransId="{1036416C-BE87-4D8E-AD7B-7BFD6F66C226}"/>
    <dgm:cxn modelId="{73740C96-DCF0-4561-8355-0FF7DACD4A76}" type="presOf" srcId="{5D114A0C-9A3C-4904-A052-8D3E18998423}" destId="{85B764E9-DCA7-432E-B359-B0D64332404F}" srcOrd="0" destOrd="0" presId="urn:microsoft.com/office/officeart/2005/8/layout/cycle6"/>
    <dgm:cxn modelId="{352394B5-0C92-4A4C-8299-53801EE7B75D}" srcId="{C39DACE9-B6AE-4108-A214-96487E7E73BD}" destId="{FA6FFEF6-2B90-4ECB-B3C0-2B70FA60C649}" srcOrd="8" destOrd="0" parTransId="{12DBBA2E-D974-4A40-A9C2-EA24CA011221}" sibTransId="{1099025D-DF3E-4F30-BC86-7AEF18A941D5}"/>
    <dgm:cxn modelId="{5A4CA2B5-0C2A-4BCE-B453-39D5840A2925}" type="presOf" srcId="{5CF766F1-55CA-4D2D-B52F-300ACF8EF30D}" destId="{313F0BBF-095A-4F14-9424-1ADB60911689}" srcOrd="0" destOrd="0" presId="urn:microsoft.com/office/officeart/2005/8/layout/cycle6"/>
    <dgm:cxn modelId="{40769FC2-25DD-4F50-A85C-D1D1583E6EA1}" srcId="{C39DACE9-B6AE-4108-A214-96487E7E73BD}" destId="{006E1880-24B5-4986-BB7A-E6F318A7A55C}" srcOrd="2" destOrd="0" parTransId="{E56C383D-BBFD-464D-9182-4650AFA4F1DD}" sibTransId="{AFEBF575-8CF2-4318-976E-53F16624DF3D}"/>
    <dgm:cxn modelId="{750DC6D3-B37E-417D-9B81-68813551DA8B}" type="presOf" srcId="{B50D65F4-B2BA-47D7-9B76-C9F6B75F8E51}" destId="{6B767F22-4828-4560-8FE8-219CD35FBBC5}" srcOrd="0" destOrd="0" presId="urn:microsoft.com/office/officeart/2005/8/layout/cycle6"/>
    <dgm:cxn modelId="{DCD1B3D4-FD1C-471E-B19F-353BB4CA58BA}" srcId="{C39DACE9-B6AE-4108-A214-96487E7E73BD}" destId="{C8EFECC3-82ED-4BFB-9A3C-288F5F5AC24D}" srcOrd="5" destOrd="0" parTransId="{EDD3F766-6294-479B-90AA-B463E9EA09E3}" sibTransId="{C93FC860-BC5D-4280-89C2-F19E93CE25A1}"/>
    <dgm:cxn modelId="{04A350DB-DC74-4E27-87B0-BF964CA3E71B}" type="presOf" srcId="{FA6FFEF6-2B90-4ECB-B3C0-2B70FA60C649}" destId="{81BD4DF8-5699-4B89-A034-386376170A30}" srcOrd="0" destOrd="0" presId="urn:microsoft.com/office/officeart/2005/8/layout/cycle6"/>
    <dgm:cxn modelId="{F7C25EE7-96D6-4332-8818-5A7DBD40BB4B}" srcId="{C39DACE9-B6AE-4108-A214-96487E7E73BD}" destId="{5D114A0C-9A3C-4904-A052-8D3E18998423}" srcOrd="4" destOrd="0" parTransId="{6261946A-3840-4C78-AA52-592218A45912}" sibTransId="{B50D65F4-B2BA-47D7-9B76-C9F6B75F8E51}"/>
    <dgm:cxn modelId="{37CAC0F8-63DA-4295-B7EE-C9BF1A835319}" type="presOf" srcId="{68C66AEC-519B-457E-B9B7-3710BC0B89DD}" destId="{34129626-54B0-43FF-8118-330DBA4727BF}" srcOrd="0" destOrd="0" presId="urn:microsoft.com/office/officeart/2005/8/layout/cycle6"/>
    <dgm:cxn modelId="{7AE75FFB-5535-473F-9299-6E3F59625ED2}" srcId="{C39DACE9-B6AE-4108-A214-96487E7E73BD}" destId="{CC66FFA3-BA7D-4659-86EA-C866730EBDAB}" srcOrd="1" destOrd="0" parTransId="{81F4202E-1EC3-4B01-824A-6BA9EF2805D4}" sibTransId="{5CF766F1-55CA-4D2D-B52F-300ACF8EF30D}"/>
    <dgm:cxn modelId="{7990D6FF-9F32-4FDE-9C1C-88BC1C5B3932}" type="presOf" srcId="{CC66FFA3-BA7D-4659-86EA-C866730EBDAB}" destId="{92D8DE9D-636D-46C9-B10F-C1016DA3D879}" srcOrd="0" destOrd="0" presId="urn:microsoft.com/office/officeart/2005/8/layout/cycle6"/>
    <dgm:cxn modelId="{BA7231C4-2A65-403F-AA61-B5BC32CC81D0}" type="presParOf" srcId="{831CFD96-1404-4A96-A2B9-B92DB496CDBD}" destId="{34129626-54B0-43FF-8118-330DBA4727BF}" srcOrd="0" destOrd="0" presId="urn:microsoft.com/office/officeart/2005/8/layout/cycle6"/>
    <dgm:cxn modelId="{059946D0-1929-4BB7-B6BC-8919F3EF37CC}" type="presParOf" srcId="{831CFD96-1404-4A96-A2B9-B92DB496CDBD}" destId="{3F64D939-E877-45A3-896B-276F6D6B9F00}" srcOrd="1" destOrd="0" presId="urn:microsoft.com/office/officeart/2005/8/layout/cycle6"/>
    <dgm:cxn modelId="{6A2C6D89-DE4D-4D53-9947-5876BB3ABD67}" type="presParOf" srcId="{831CFD96-1404-4A96-A2B9-B92DB496CDBD}" destId="{B8AE4DB4-63F0-4D8B-98B5-B44389F9BD61}" srcOrd="2" destOrd="0" presId="urn:microsoft.com/office/officeart/2005/8/layout/cycle6"/>
    <dgm:cxn modelId="{2500FC57-D18C-4660-B0AB-72CFEE07C580}" type="presParOf" srcId="{831CFD96-1404-4A96-A2B9-B92DB496CDBD}" destId="{92D8DE9D-636D-46C9-B10F-C1016DA3D879}" srcOrd="3" destOrd="0" presId="urn:microsoft.com/office/officeart/2005/8/layout/cycle6"/>
    <dgm:cxn modelId="{0E694515-90AF-4C4C-A954-F949314CE4B0}" type="presParOf" srcId="{831CFD96-1404-4A96-A2B9-B92DB496CDBD}" destId="{101B55E1-D140-48A6-A965-50295EAC655B}" srcOrd="4" destOrd="0" presId="urn:microsoft.com/office/officeart/2005/8/layout/cycle6"/>
    <dgm:cxn modelId="{9B05CD7A-349E-49F7-9310-5BC6450B59D2}" type="presParOf" srcId="{831CFD96-1404-4A96-A2B9-B92DB496CDBD}" destId="{313F0BBF-095A-4F14-9424-1ADB60911689}" srcOrd="5" destOrd="0" presId="urn:microsoft.com/office/officeart/2005/8/layout/cycle6"/>
    <dgm:cxn modelId="{B1565A5E-951C-4884-9521-E9D897E680C1}" type="presParOf" srcId="{831CFD96-1404-4A96-A2B9-B92DB496CDBD}" destId="{3753750D-02F6-497F-9BB7-531232297300}" srcOrd="6" destOrd="0" presId="urn:microsoft.com/office/officeart/2005/8/layout/cycle6"/>
    <dgm:cxn modelId="{448FFECE-F494-497F-96B2-FB399F9940EB}" type="presParOf" srcId="{831CFD96-1404-4A96-A2B9-B92DB496CDBD}" destId="{09CBEF20-35C7-4CF0-9829-CF539B811A93}" srcOrd="7" destOrd="0" presId="urn:microsoft.com/office/officeart/2005/8/layout/cycle6"/>
    <dgm:cxn modelId="{5BCF9D91-5B48-426A-8DB7-D0B597FE69F6}" type="presParOf" srcId="{831CFD96-1404-4A96-A2B9-B92DB496CDBD}" destId="{D65E6BA6-DD8B-40A0-8C36-E63341A6F511}" srcOrd="8" destOrd="0" presId="urn:microsoft.com/office/officeart/2005/8/layout/cycle6"/>
    <dgm:cxn modelId="{94D86941-7DC2-457B-B0E8-426EC23689C2}" type="presParOf" srcId="{831CFD96-1404-4A96-A2B9-B92DB496CDBD}" destId="{83E3A32F-6049-4E5C-B9B8-39AE3C5FAA03}" srcOrd="9" destOrd="0" presId="urn:microsoft.com/office/officeart/2005/8/layout/cycle6"/>
    <dgm:cxn modelId="{5E11B71B-D2BF-4C79-8981-3081E6969503}" type="presParOf" srcId="{831CFD96-1404-4A96-A2B9-B92DB496CDBD}" destId="{B98E65DB-CA42-4B5F-AD3B-95745050D138}" srcOrd="10" destOrd="0" presId="urn:microsoft.com/office/officeart/2005/8/layout/cycle6"/>
    <dgm:cxn modelId="{67381055-29B5-4738-9A45-742CF40C3BD8}" type="presParOf" srcId="{831CFD96-1404-4A96-A2B9-B92DB496CDBD}" destId="{A014CF54-E925-491A-8BD2-70DDA992C1A0}" srcOrd="11" destOrd="0" presId="urn:microsoft.com/office/officeart/2005/8/layout/cycle6"/>
    <dgm:cxn modelId="{5D7A77B1-81BD-402E-B6E5-26CCE21E07DE}" type="presParOf" srcId="{831CFD96-1404-4A96-A2B9-B92DB496CDBD}" destId="{85B764E9-DCA7-432E-B359-B0D64332404F}" srcOrd="12" destOrd="0" presId="urn:microsoft.com/office/officeart/2005/8/layout/cycle6"/>
    <dgm:cxn modelId="{FCA48295-EC88-447C-9D56-184EA33331FB}" type="presParOf" srcId="{831CFD96-1404-4A96-A2B9-B92DB496CDBD}" destId="{B73286A0-121B-4B80-B628-5E3EF38AF6B6}" srcOrd="13" destOrd="0" presId="urn:microsoft.com/office/officeart/2005/8/layout/cycle6"/>
    <dgm:cxn modelId="{68D8B18E-1171-481A-803A-1C8B34F5B6C5}" type="presParOf" srcId="{831CFD96-1404-4A96-A2B9-B92DB496CDBD}" destId="{6B767F22-4828-4560-8FE8-219CD35FBBC5}" srcOrd="14" destOrd="0" presId="urn:microsoft.com/office/officeart/2005/8/layout/cycle6"/>
    <dgm:cxn modelId="{E85C69ED-4747-431A-845D-126ACE8C2B7F}" type="presParOf" srcId="{831CFD96-1404-4A96-A2B9-B92DB496CDBD}" destId="{9EE2DD7B-BB40-455F-8A28-62DE415A40AB}" srcOrd="15" destOrd="0" presId="urn:microsoft.com/office/officeart/2005/8/layout/cycle6"/>
    <dgm:cxn modelId="{A236D8D0-8BF8-436A-9DC6-3368FD483192}" type="presParOf" srcId="{831CFD96-1404-4A96-A2B9-B92DB496CDBD}" destId="{6D227642-F466-4558-98C8-AE5A69BFC7A8}" srcOrd="16" destOrd="0" presId="urn:microsoft.com/office/officeart/2005/8/layout/cycle6"/>
    <dgm:cxn modelId="{5435F804-B546-484F-A8C9-B508E17D5EBE}" type="presParOf" srcId="{831CFD96-1404-4A96-A2B9-B92DB496CDBD}" destId="{3B60A6C0-41EA-4A15-B824-E48F2D0286EB}" srcOrd="17" destOrd="0" presId="urn:microsoft.com/office/officeart/2005/8/layout/cycle6"/>
    <dgm:cxn modelId="{B7FA2D56-CA59-4617-99A5-455A9A57A53B}" type="presParOf" srcId="{831CFD96-1404-4A96-A2B9-B92DB496CDBD}" destId="{DE2B4CA4-A2B5-42D9-A68A-7EE9AF742C64}" srcOrd="18" destOrd="0" presId="urn:microsoft.com/office/officeart/2005/8/layout/cycle6"/>
    <dgm:cxn modelId="{22FEFDBF-CF8D-4E63-ADFB-CA09658BB646}" type="presParOf" srcId="{831CFD96-1404-4A96-A2B9-B92DB496CDBD}" destId="{54DAFA49-E810-438C-B2CF-06880A4F35A0}" srcOrd="19" destOrd="0" presId="urn:microsoft.com/office/officeart/2005/8/layout/cycle6"/>
    <dgm:cxn modelId="{1E3C0D7F-627A-41B4-90E8-B4891244A652}" type="presParOf" srcId="{831CFD96-1404-4A96-A2B9-B92DB496CDBD}" destId="{D99CA1B4-C6E5-4CD3-9322-E7F009F667F6}" srcOrd="20" destOrd="0" presId="urn:microsoft.com/office/officeart/2005/8/layout/cycle6"/>
    <dgm:cxn modelId="{2285EF9B-5976-44E6-816F-590EB5913A5F}" type="presParOf" srcId="{831CFD96-1404-4A96-A2B9-B92DB496CDBD}" destId="{637BEDC6-FCF3-4FF8-9546-80E68693E261}" srcOrd="21" destOrd="0" presId="urn:microsoft.com/office/officeart/2005/8/layout/cycle6"/>
    <dgm:cxn modelId="{029D630A-6F06-4C30-A3A5-3C0971060F22}" type="presParOf" srcId="{831CFD96-1404-4A96-A2B9-B92DB496CDBD}" destId="{DCC4B903-B8FA-436F-9320-61A8B01F1103}" srcOrd="22" destOrd="0" presId="urn:microsoft.com/office/officeart/2005/8/layout/cycle6"/>
    <dgm:cxn modelId="{B839D176-1B25-4486-967E-14B9F295354E}" type="presParOf" srcId="{831CFD96-1404-4A96-A2B9-B92DB496CDBD}" destId="{FC423F70-71AA-4836-A1A2-94BDDF0A79C1}" srcOrd="23" destOrd="0" presId="urn:microsoft.com/office/officeart/2005/8/layout/cycle6"/>
    <dgm:cxn modelId="{72F45711-FE16-4D0D-802C-7C775499AACB}" type="presParOf" srcId="{831CFD96-1404-4A96-A2B9-B92DB496CDBD}" destId="{81BD4DF8-5699-4B89-A034-386376170A30}" srcOrd="24" destOrd="0" presId="urn:microsoft.com/office/officeart/2005/8/layout/cycle6"/>
    <dgm:cxn modelId="{C23EA9DF-EC52-4E65-92A3-317D7B75672D}" type="presParOf" srcId="{831CFD96-1404-4A96-A2B9-B92DB496CDBD}" destId="{AC974E2A-D63A-49E1-8403-1A9444ED8DAA}" srcOrd="25" destOrd="0" presId="urn:microsoft.com/office/officeart/2005/8/layout/cycle6"/>
    <dgm:cxn modelId="{CC536169-FA60-4E6F-A40D-629F20F474C9}" type="presParOf" srcId="{831CFD96-1404-4A96-A2B9-B92DB496CDBD}" destId="{36CCB34A-89A5-4F5A-9672-982312C50DB1}" srcOrd="26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997C2-DAF1-4EA0-8FD5-B539DCD60623}">
      <dsp:nvSpPr>
        <dsp:cNvPr id="0" name=""/>
        <dsp:cNvSpPr/>
      </dsp:nvSpPr>
      <dsp:spPr>
        <a:xfrm rot="5400000">
          <a:off x="5883988" y="923299"/>
          <a:ext cx="1151405" cy="2107036"/>
        </a:xfrm>
        <a:prstGeom prst="upArrow">
          <a:avLst/>
        </a:prstGeom>
        <a:solidFill>
          <a:schemeClr val="bg1">
            <a:lumMod val="6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A453F-9A29-4FCC-8F28-EFC9F5F9A3AF}">
      <dsp:nvSpPr>
        <dsp:cNvPr id="0" name=""/>
        <dsp:cNvSpPr/>
      </dsp:nvSpPr>
      <dsp:spPr>
        <a:xfrm>
          <a:off x="4783453" y="662234"/>
          <a:ext cx="2737235" cy="1638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70C0"/>
              </a:solidFill>
              <a:latin typeface="Avenir Next LT Pro Light" panose="020B0304020202020204" pitchFamily="34" charset="-18"/>
              <a:cs typeface="Calibri" pitchFamily="34" charset="0"/>
            </a:rPr>
            <a:t>„ODPŁYW” </a:t>
          </a:r>
          <a:br>
            <a:rPr lang="pl-PL" sz="2000" b="1" kern="1200" dirty="0">
              <a:solidFill>
                <a:srgbClr val="0070C0"/>
              </a:solidFill>
              <a:latin typeface="Avenir Next LT Pro Light" panose="020B0304020202020204" pitchFamily="34" charset="-18"/>
              <a:cs typeface="Calibri" pitchFamily="34" charset="0"/>
            </a:rPr>
          </a:br>
          <a:r>
            <a:rPr lang="pl-PL" sz="2000" b="1" kern="1200" dirty="0">
              <a:solidFill>
                <a:srgbClr val="0070C0"/>
              </a:solidFill>
              <a:latin typeface="Avenir Next LT Pro Light" panose="020B0304020202020204" pitchFamily="34" charset="-18"/>
              <a:cs typeface="Calibri" pitchFamily="34" charset="0"/>
            </a:rPr>
            <a:t>1 251 OSÓB</a:t>
          </a:r>
        </a:p>
      </dsp:txBody>
      <dsp:txXfrm>
        <a:off x="4783453" y="662234"/>
        <a:ext cx="2737235" cy="1638751"/>
      </dsp:txXfrm>
    </dsp:sp>
    <dsp:sp modelId="{BC8E934B-246B-41D3-99C3-DB429FE5765D}">
      <dsp:nvSpPr>
        <dsp:cNvPr id="0" name=""/>
        <dsp:cNvSpPr/>
      </dsp:nvSpPr>
      <dsp:spPr>
        <a:xfrm rot="16200000">
          <a:off x="1170159" y="-162060"/>
          <a:ext cx="1211287" cy="2078737"/>
        </a:xfrm>
        <a:prstGeom prst="downArrow">
          <a:avLst/>
        </a:prstGeom>
        <a:solidFill>
          <a:srgbClr val="00B0F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E6478-41FA-4078-83FF-3ABFD4EE39FE}">
      <dsp:nvSpPr>
        <dsp:cNvPr id="0" name=""/>
        <dsp:cNvSpPr/>
      </dsp:nvSpPr>
      <dsp:spPr>
        <a:xfrm>
          <a:off x="0" y="1185190"/>
          <a:ext cx="2511242" cy="96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70C0"/>
              </a:solidFill>
              <a:latin typeface="Avenir Next LT Pro Light" panose="020B0304020202020204" pitchFamily="34" charset="-18"/>
              <a:cs typeface="Calibri" pitchFamily="34" charset="0"/>
            </a:rPr>
            <a:t>„NAPŁYW”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70C0"/>
              </a:solidFill>
              <a:latin typeface="Avenir Next LT Pro Light" panose="020B0304020202020204" pitchFamily="34" charset="-18"/>
              <a:cs typeface="Calibri" pitchFamily="34" charset="0"/>
            </a:rPr>
            <a:t>1 194 OSOBY</a:t>
          </a:r>
        </a:p>
      </dsp:txBody>
      <dsp:txXfrm>
        <a:off x="0" y="1185190"/>
        <a:ext cx="2511242" cy="961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29626-54B0-43FF-8118-330DBA4727BF}">
      <dsp:nvSpPr>
        <dsp:cNvPr id="0" name=""/>
        <dsp:cNvSpPr/>
      </dsp:nvSpPr>
      <dsp:spPr>
        <a:xfrm>
          <a:off x="4077724" y="-35808"/>
          <a:ext cx="1785185" cy="7207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Avenir Next LT Pro" panose="020B0504020202020204" pitchFamily="34" charset="-18"/>
            </a:rPr>
            <a:t>Doposażenia stanowiska pracy</a:t>
          </a:r>
        </a:p>
      </dsp:txBody>
      <dsp:txXfrm>
        <a:off x="4112906" y="-626"/>
        <a:ext cx="1714821" cy="650337"/>
      </dsp:txXfrm>
    </dsp:sp>
    <dsp:sp modelId="{B8AE4DB4-63F0-4D8B-98B5-B44389F9BD61}">
      <dsp:nvSpPr>
        <dsp:cNvPr id="0" name=""/>
        <dsp:cNvSpPr/>
      </dsp:nvSpPr>
      <dsp:spPr>
        <a:xfrm>
          <a:off x="2285121" y="324542"/>
          <a:ext cx="5370390" cy="5370390"/>
        </a:xfrm>
        <a:custGeom>
          <a:avLst/>
          <a:gdLst/>
          <a:ahLst/>
          <a:cxnLst/>
          <a:rect l="0" t="0" r="0" b="0"/>
          <a:pathLst>
            <a:path>
              <a:moveTo>
                <a:pt x="3580838" y="153773"/>
              </a:moveTo>
              <a:arcTo wR="2685195" hR="2685195" stAng="17369058" swAng="406123"/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DE9D-636D-46C9-B10F-C1016DA3D879}">
      <dsp:nvSpPr>
        <dsp:cNvPr id="0" name=""/>
        <dsp:cNvSpPr/>
      </dsp:nvSpPr>
      <dsp:spPr>
        <a:xfrm>
          <a:off x="6158167" y="602954"/>
          <a:ext cx="1076320" cy="699608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bg2">
                  <a:lumMod val="10000"/>
                </a:schemeClr>
              </a:solidFill>
              <a:latin typeface="Avenir Next LT Pro" panose="020B0504020202020204" pitchFamily="34" charset="-18"/>
            </a:rPr>
            <a:t>Roboty publiczne</a:t>
          </a:r>
        </a:p>
      </dsp:txBody>
      <dsp:txXfrm>
        <a:off x="6192319" y="637106"/>
        <a:ext cx="1008016" cy="631304"/>
      </dsp:txXfrm>
    </dsp:sp>
    <dsp:sp modelId="{313F0BBF-095A-4F14-9424-1ADB60911689}">
      <dsp:nvSpPr>
        <dsp:cNvPr id="0" name=""/>
        <dsp:cNvSpPr/>
      </dsp:nvSpPr>
      <dsp:spPr>
        <a:xfrm>
          <a:off x="2258211" y="291336"/>
          <a:ext cx="5370390" cy="5370390"/>
        </a:xfrm>
        <a:custGeom>
          <a:avLst/>
          <a:gdLst/>
          <a:ahLst/>
          <a:cxnLst/>
          <a:rect l="0" t="0" r="0" b="0"/>
          <a:pathLst>
            <a:path>
              <a:moveTo>
                <a:pt x="4789231" y="1016871"/>
              </a:moveTo>
              <a:arcTo wR="2685195" hR="2685195" stAng="19295312" swAng="907497"/>
            </a:path>
          </a:pathLst>
        </a:custGeom>
        <a:noFill/>
        <a:ln w="12700" cap="rnd" cmpd="sng" algn="ctr">
          <a:solidFill>
            <a:schemeClr val="accent5">
              <a:hueOff val="294598"/>
              <a:satOff val="-1409"/>
              <a:lumOff val="154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3750D-02F6-497F-9BB7-531232297300}">
      <dsp:nvSpPr>
        <dsp:cNvPr id="0" name=""/>
        <dsp:cNvSpPr/>
      </dsp:nvSpPr>
      <dsp:spPr>
        <a:xfrm>
          <a:off x="6826340" y="1921622"/>
          <a:ext cx="1427664" cy="699608"/>
        </a:xfrm>
        <a:prstGeom prst="roundRect">
          <a:avLst/>
        </a:prstGeom>
        <a:solidFill>
          <a:srgbClr val="9966FF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venir Next LT Pro" panose="020B0504020202020204" pitchFamily="34" charset="-18"/>
            </a:rPr>
            <a:t>Bony na zasiedlenie</a:t>
          </a:r>
        </a:p>
      </dsp:txBody>
      <dsp:txXfrm>
        <a:off x="6860492" y="1955774"/>
        <a:ext cx="1359360" cy="631304"/>
      </dsp:txXfrm>
    </dsp:sp>
    <dsp:sp modelId="{D65E6BA6-DD8B-40A0-8C36-E63341A6F511}">
      <dsp:nvSpPr>
        <dsp:cNvPr id="0" name=""/>
        <dsp:cNvSpPr/>
      </dsp:nvSpPr>
      <dsp:spPr>
        <a:xfrm>
          <a:off x="2298816" y="469160"/>
          <a:ext cx="5370390" cy="5370390"/>
        </a:xfrm>
        <a:custGeom>
          <a:avLst/>
          <a:gdLst/>
          <a:ahLst/>
          <a:cxnLst/>
          <a:rect l="0" t="0" r="0" b="0"/>
          <a:pathLst>
            <a:path>
              <a:moveTo>
                <a:pt x="5318269" y="2158701"/>
              </a:moveTo>
              <a:arcTo wR="2685195" hR="2685195" stAng="20921556" swAng="850975"/>
            </a:path>
          </a:pathLst>
        </a:custGeom>
        <a:noFill/>
        <a:ln w="12700" cap="rnd" cmpd="sng" algn="ctr">
          <a:solidFill>
            <a:schemeClr val="accent5">
              <a:hueOff val="589196"/>
              <a:satOff val="-2817"/>
              <a:lumOff val="308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3A32F-6049-4E5C-B9B8-39AE3C5FAA03}">
      <dsp:nvSpPr>
        <dsp:cNvPr id="0" name=""/>
        <dsp:cNvSpPr/>
      </dsp:nvSpPr>
      <dsp:spPr>
        <a:xfrm>
          <a:off x="6480654" y="3295816"/>
          <a:ext cx="2242353" cy="725333"/>
        </a:xfrm>
        <a:prstGeom prst="roundRect">
          <a:avLst/>
        </a:prstGeom>
        <a:solidFill>
          <a:srgbClr val="FF330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venir Next LT Pro" panose="020B0504020202020204" pitchFamily="34" charset="-18"/>
            </a:rPr>
            <a:t>Projekt pilotażowy Wkręć się w mobilność</a:t>
          </a:r>
        </a:p>
      </dsp:txBody>
      <dsp:txXfrm>
        <a:off x="6516062" y="3331224"/>
        <a:ext cx="2171537" cy="654517"/>
      </dsp:txXfrm>
    </dsp:sp>
    <dsp:sp modelId="{A014CF54-E925-491A-8BD2-70DDA992C1A0}">
      <dsp:nvSpPr>
        <dsp:cNvPr id="0" name=""/>
        <dsp:cNvSpPr/>
      </dsp:nvSpPr>
      <dsp:spPr>
        <a:xfrm>
          <a:off x="2311442" y="326418"/>
          <a:ext cx="5370390" cy="5370390"/>
        </a:xfrm>
        <a:custGeom>
          <a:avLst/>
          <a:gdLst/>
          <a:ahLst/>
          <a:cxnLst/>
          <a:rect l="0" t="0" r="0" b="0"/>
          <a:pathLst>
            <a:path>
              <a:moveTo>
                <a:pt x="5170069" y="3702875"/>
              </a:moveTo>
              <a:arcTo wR="2685195" hR="2685195" stAng="1336293" swAng="1108422"/>
            </a:path>
          </a:pathLst>
        </a:custGeom>
        <a:noFill/>
        <a:ln w="12700" cap="rnd" cmpd="sng" algn="ctr">
          <a:solidFill>
            <a:schemeClr val="accent5">
              <a:hueOff val="883794"/>
              <a:satOff val="-4226"/>
              <a:lumOff val="4632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764E9-DCA7-432E-B359-B0D64332404F}">
      <dsp:nvSpPr>
        <dsp:cNvPr id="0" name=""/>
        <dsp:cNvSpPr/>
      </dsp:nvSpPr>
      <dsp:spPr>
        <a:xfrm>
          <a:off x="6125744" y="4770885"/>
          <a:ext cx="1076320" cy="699608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venir Next LT Pro" panose="020B0504020202020204" pitchFamily="34" charset="-18"/>
            </a:rPr>
            <a:t>Szkolenia</a:t>
          </a:r>
        </a:p>
      </dsp:txBody>
      <dsp:txXfrm>
        <a:off x="6159896" y="4805037"/>
        <a:ext cx="1008016" cy="631304"/>
      </dsp:txXfrm>
    </dsp:sp>
    <dsp:sp modelId="{6B767F22-4828-4560-8FE8-219CD35FBBC5}">
      <dsp:nvSpPr>
        <dsp:cNvPr id="0" name=""/>
        <dsp:cNvSpPr/>
      </dsp:nvSpPr>
      <dsp:spPr>
        <a:xfrm>
          <a:off x="2468465" y="268792"/>
          <a:ext cx="5370390" cy="5370390"/>
        </a:xfrm>
        <a:custGeom>
          <a:avLst/>
          <a:gdLst/>
          <a:ahLst/>
          <a:cxnLst/>
          <a:rect l="0" t="0" r="0" b="0"/>
          <a:pathLst>
            <a:path>
              <a:moveTo>
                <a:pt x="3648784" y="5191541"/>
              </a:moveTo>
              <a:arcTo wR="2685195" hR="2685195" stAng="4138215" swAng="1148205"/>
            </a:path>
          </a:pathLst>
        </a:custGeom>
        <a:noFill/>
        <a:ln w="12700" cap="rnd" cmpd="sng" algn="ctr">
          <a:solidFill>
            <a:schemeClr val="accent5">
              <a:hueOff val="1178392"/>
              <a:satOff val="-5635"/>
              <a:lumOff val="6177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2DD7B-BB40-455F-8A28-62DE415A40AB}">
      <dsp:nvSpPr>
        <dsp:cNvPr id="0" name=""/>
        <dsp:cNvSpPr/>
      </dsp:nvSpPr>
      <dsp:spPr>
        <a:xfrm>
          <a:off x="3145217" y="5110705"/>
          <a:ext cx="2088041" cy="844581"/>
        </a:xfrm>
        <a:prstGeom prst="roundRect">
          <a:avLst/>
        </a:prstGeom>
        <a:solidFill>
          <a:srgbClr val="DD0F40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Avenir Next LT Pro" panose="020B0504020202020204" pitchFamily="34" charset="-18"/>
            </a:rPr>
            <a:t>Dotacje na podjęcie działalności gospodarczej</a:t>
          </a:r>
        </a:p>
      </dsp:txBody>
      <dsp:txXfrm>
        <a:off x="3186446" y="5151934"/>
        <a:ext cx="2005583" cy="762123"/>
      </dsp:txXfrm>
    </dsp:sp>
    <dsp:sp modelId="{3B60A6C0-41EA-4A15-B824-E48F2D0286EB}">
      <dsp:nvSpPr>
        <dsp:cNvPr id="0" name=""/>
        <dsp:cNvSpPr/>
      </dsp:nvSpPr>
      <dsp:spPr>
        <a:xfrm>
          <a:off x="2293580" y="276029"/>
          <a:ext cx="5370390" cy="5370390"/>
        </a:xfrm>
        <a:custGeom>
          <a:avLst/>
          <a:gdLst/>
          <a:ahLst/>
          <a:cxnLst/>
          <a:rect l="0" t="0" r="0" b="0"/>
          <a:pathLst>
            <a:path>
              <a:moveTo>
                <a:pt x="1067879" y="4828688"/>
              </a:moveTo>
              <a:arcTo wR="2685195" hR="2685195" stAng="7622125" swAng="1257811"/>
            </a:path>
          </a:pathLst>
        </a:custGeom>
        <a:noFill/>
        <a:ln w="12700" cap="rnd" cmpd="sng" algn="ctr">
          <a:solidFill>
            <a:schemeClr val="accent5">
              <a:hueOff val="1472990"/>
              <a:satOff val="-7044"/>
              <a:lumOff val="7721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B4CA4-A2B5-42D9-A68A-7EE9AF742C64}">
      <dsp:nvSpPr>
        <dsp:cNvPr id="0" name=""/>
        <dsp:cNvSpPr/>
      </dsp:nvSpPr>
      <dsp:spPr>
        <a:xfrm>
          <a:off x="1678801" y="3685005"/>
          <a:ext cx="1686035" cy="690737"/>
        </a:xfrm>
        <a:prstGeom prst="roundRect">
          <a:avLst/>
        </a:prstGeom>
        <a:solidFill>
          <a:srgbClr val="7E827F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Avenir Next LT Pro" panose="020B0504020202020204" pitchFamily="34" charset="-18"/>
            </a:rPr>
            <a:t>Prace interwencyjne</a:t>
          </a:r>
        </a:p>
      </dsp:txBody>
      <dsp:txXfrm>
        <a:off x="1712520" y="3718724"/>
        <a:ext cx="1618597" cy="623299"/>
      </dsp:txXfrm>
    </dsp:sp>
    <dsp:sp modelId="{D99CA1B4-C6E5-4CD3-9322-E7F009F667F6}">
      <dsp:nvSpPr>
        <dsp:cNvPr id="0" name=""/>
        <dsp:cNvSpPr/>
      </dsp:nvSpPr>
      <dsp:spPr>
        <a:xfrm>
          <a:off x="2283873" y="202425"/>
          <a:ext cx="5370390" cy="5370390"/>
        </a:xfrm>
        <a:custGeom>
          <a:avLst/>
          <a:gdLst/>
          <a:ahLst/>
          <a:cxnLst/>
          <a:rect l="0" t="0" r="0" b="0"/>
          <a:pathLst>
            <a:path>
              <a:moveTo>
                <a:pt x="119000" y="3475711"/>
              </a:moveTo>
              <a:arcTo wR="2685195" hR="2685195" stAng="9772713" swAng="904759"/>
            </a:path>
          </a:pathLst>
        </a:custGeom>
        <a:noFill/>
        <a:ln w="12700" cap="rnd" cmpd="sng" algn="ctr">
          <a:solidFill>
            <a:schemeClr val="accent5">
              <a:hueOff val="1767588"/>
              <a:satOff val="-8452"/>
              <a:lumOff val="926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BEDC6-FCF3-4FF8-9546-80E68693E261}">
      <dsp:nvSpPr>
        <dsp:cNvPr id="0" name=""/>
        <dsp:cNvSpPr/>
      </dsp:nvSpPr>
      <dsp:spPr>
        <a:xfrm>
          <a:off x="1282971" y="2110796"/>
          <a:ext cx="2085888" cy="865324"/>
        </a:xfrm>
        <a:prstGeom prst="roundRect">
          <a:avLst/>
        </a:prstGeom>
        <a:solidFill>
          <a:srgbClr val="05E72B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hardEdg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bg2">
                  <a:lumMod val="10000"/>
                </a:schemeClr>
              </a:solidFill>
              <a:latin typeface="Avenir Next LT Pro" panose="020B0504020202020204" pitchFamily="34" charset="-18"/>
            </a:rPr>
            <a:t>Krajowy Fundusz Szkoleniowy</a:t>
          </a:r>
        </a:p>
      </dsp:txBody>
      <dsp:txXfrm>
        <a:off x="1325213" y="2153038"/>
        <a:ext cx="2001404" cy="780840"/>
      </dsp:txXfrm>
    </dsp:sp>
    <dsp:sp modelId="{FC423F70-71AA-4836-A1A2-94BDDF0A79C1}">
      <dsp:nvSpPr>
        <dsp:cNvPr id="0" name=""/>
        <dsp:cNvSpPr/>
      </dsp:nvSpPr>
      <dsp:spPr>
        <a:xfrm>
          <a:off x="2217542" y="495888"/>
          <a:ext cx="5370390" cy="5370390"/>
        </a:xfrm>
        <a:custGeom>
          <a:avLst/>
          <a:gdLst/>
          <a:ahLst/>
          <a:cxnLst/>
          <a:rect l="0" t="0" r="0" b="0"/>
          <a:pathLst>
            <a:path>
              <a:moveTo>
                <a:pt x="225648" y="1607743"/>
              </a:moveTo>
              <a:arcTo wR="2685195" hR="2685195" stAng="12219404" swAng="984234"/>
            </a:path>
          </a:pathLst>
        </a:custGeom>
        <a:noFill/>
        <a:ln w="12700" cap="rnd" cmpd="sng" algn="ctr">
          <a:solidFill>
            <a:schemeClr val="accent5">
              <a:hueOff val="2062186"/>
              <a:satOff val="-9861"/>
              <a:lumOff val="10809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D4DF8-5699-4B89-A034-386376170A30}">
      <dsp:nvSpPr>
        <dsp:cNvPr id="0" name=""/>
        <dsp:cNvSpPr/>
      </dsp:nvSpPr>
      <dsp:spPr>
        <a:xfrm>
          <a:off x="2126570" y="741017"/>
          <a:ext cx="2078149" cy="70590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ibl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Avenir Next LT Pro" panose="020B0504020202020204" pitchFamily="34" charset="-18"/>
            </a:rPr>
            <a:t>Staże u pracodawcy</a:t>
          </a:r>
        </a:p>
      </dsp:txBody>
      <dsp:txXfrm>
        <a:off x="2161029" y="775476"/>
        <a:ext cx="2009231" cy="636987"/>
      </dsp:txXfrm>
    </dsp:sp>
    <dsp:sp modelId="{36CCB34A-89A5-4F5A-9672-982312C50DB1}">
      <dsp:nvSpPr>
        <dsp:cNvPr id="0" name=""/>
        <dsp:cNvSpPr/>
      </dsp:nvSpPr>
      <dsp:spPr>
        <a:xfrm>
          <a:off x="2542545" y="218509"/>
          <a:ext cx="5370390" cy="5370390"/>
        </a:xfrm>
        <a:custGeom>
          <a:avLst/>
          <a:gdLst/>
          <a:ahLst/>
          <a:cxnLst/>
          <a:rect l="0" t="0" r="0" b="0"/>
          <a:pathLst>
            <a:path>
              <a:moveTo>
                <a:pt x="1097782" y="519463"/>
              </a:moveTo>
              <a:arcTo wR="2685195" hR="2685195" stAng="14025585" swAng="646321"/>
            </a:path>
          </a:pathLst>
        </a:custGeom>
        <a:noFill/>
        <a:ln w="12700" cap="rnd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0.0545</cdr:x>
      <cdr:y>0.11885</cdr:y>
    </cdr:from>
    <cdr:to>
      <cdr:x>0.44509</cdr:x>
      <cdr:y>0.18027</cdr:y>
    </cdr:to>
    <cdr:sp macro="" textlink="">
      <cdr:nvSpPr>
        <cdr:cNvPr id="2" name="Strzałka w lewo i prawo 1"/>
        <cdr:cNvSpPr/>
      </cdr:nvSpPr>
      <cdr:spPr>
        <a:xfrm xmlns:a="http://schemas.openxmlformats.org/drawingml/2006/main">
          <a:off x="648924" y="446075"/>
          <a:ext cx="4650663" cy="230524"/>
        </a:xfrm>
        <a:prstGeom xmlns:a="http://schemas.openxmlformats.org/drawingml/2006/main" prst="leftRightArrow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B0F0"/>
          </a:solidFill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41B49EE-D55C-4AD5-AE6A-B09AB57F7266}" type="datetime1">
              <a:rPr lang="pl-PL" smtClean="0"/>
              <a:t>05.03.2025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051B73-E311-44BF-8D6D-9137AB9F3DE8}" type="datetime1">
              <a:rPr lang="pl-PL" smtClean="0"/>
              <a:t>05.03.2025</a:t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8" name="Data — symbol zastępczy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255EE4-F95C-49B3-ACD4-7CA3D00C795E}" type="datetime1">
              <a:rPr lang="pl-PL" smtClean="0"/>
              <a:t>05.03.2025</a:t>
            </a:fld>
            <a:endParaRPr lang="en-US" dirty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F1D04E-0CE8-4348-8D3C-4F97263154FA}" type="datetime1">
              <a:rPr lang="pl-PL" smtClean="0"/>
              <a:t>05.03.2025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a — symbol zastępczy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9848F2-EC7B-4A2E-A4EA-D56A99AC03B6}" type="datetime1">
              <a:rPr lang="pl-PL" smtClean="0"/>
              <a:t>05.03.2025</a:t>
            </a:fld>
            <a:endParaRPr lang="en-US" dirty="0"/>
          </a:p>
        </p:txBody>
      </p:sp>
      <p:sp>
        <p:nvSpPr>
          <p:cNvPr id="12" name="Stopka — symbol zastępczy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Numer slajdu — symbol zastępczy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8" name="Data — symbol zastępczy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16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a — symbol zastępczy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1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88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28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26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92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45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Data — symbol zastępczy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topka — symbol zastępczy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3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a — symbol zastępczy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02B9CC-9A39-4A3E-A11C-2AA5A4A43696}" type="datetime1">
              <a:rPr lang="pl-PL" smtClean="0"/>
              <a:t>05.03.2025</a:t>
            </a:fld>
            <a:endParaRPr lang="en-US" dirty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75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91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a — symbol zastępczy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Stopka — symbol zastępczy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Numer slajdu — symbol zastępczy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9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3DF7B8-0E4E-4FC5-86DA-BF07D7501F68}" type="datetime1">
              <a:rPr lang="pl-PL" smtClean="0"/>
              <a:t>05.03.2025</a:t>
            </a:fld>
            <a:endParaRPr lang="en-US" dirty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115373-D71C-43CC-A9B0-C5F5B0EAD476}" type="datetime1">
              <a:rPr lang="pl-PL" smtClean="0"/>
              <a:t>05.03.2025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4BF620-47B2-4AAA-B965-6575C26AEC58}" type="datetime1">
              <a:rPr lang="pl-PL" smtClean="0"/>
              <a:t>05.03.2025</a:t>
            </a:fld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A70DB5-3B74-47E3-90B3-6FF4DAF5961C}" type="datetime1">
              <a:rPr lang="pl-PL" smtClean="0"/>
              <a:t>05.03.2025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CCD3F3-1BA2-48DE-B1B4-BBD3C3E3D436}" type="datetime1">
              <a:rPr lang="pl-PL" smtClean="0"/>
              <a:t>05.03.2025</a:t>
            </a:fld>
            <a:endParaRPr lang="en-US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Data — symbol zastępczy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5D2385E3-AC97-41FD-8DF3-B71EB60EA90E}" type="datetime1">
              <a:rPr lang="pl-PL" smtClean="0"/>
              <a:t>05.03.2025</a:t>
            </a:fld>
            <a:endParaRPr lang="en-US" dirty="0"/>
          </a:p>
        </p:txBody>
      </p:sp>
      <p:sp>
        <p:nvSpPr>
          <p:cNvPr id="10" name="Stopka — symbol zastępczy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32DF53-D588-4215-BD5B-BCC4BBD41867}" type="datetime1">
              <a:rPr lang="pl-PL" smtClean="0"/>
              <a:t>05.03.2025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61BBFD0-E849-4FC2-BFF9-605B90695325}" type="datetime1">
              <a:rPr lang="pl-PL" smtClean="0"/>
              <a:t>05.03.2025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rostokąt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ostokąt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rostokąt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rostokąt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ostokąt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rostokąt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55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A67E8E-1928-E4A8-59BC-FB9BE8290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64" y="1216404"/>
            <a:ext cx="11015931" cy="2993287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30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-18"/>
              </a:rPr>
              <a:t>Informacja o sytuacji na lokalnym rynku pracy </a:t>
            </a:r>
            <a:br>
              <a:rPr lang="pl-PL" sz="30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-18"/>
              </a:rPr>
            </a:br>
            <a:r>
              <a:rPr lang="pl-PL" sz="30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-18"/>
              </a:rPr>
              <a:t>w powiecie rawskim I DZIAŁANIACH PODEJMOWANYCH PRZEZ POWIATOWY URZĄD PRACY </a:t>
            </a:r>
            <a:br>
              <a:rPr lang="pl-PL" sz="30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-18"/>
              </a:rPr>
            </a:br>
            <a:r>
              <a:rPr lang="pl-PL" sz="30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-18"/>
              </a:rPr>
              <a:t>w 2024 r.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92403C-FAFA-07CE-637C-A9DAC791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204" y="6459523"/>
            <a:ext cx="2833546" cy="329516"/>
          </a:xfrm>
        </p:spPr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508C69F-ABB0-3426-783F-FB6C62AA2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51" y="5248889"/>
            <a:ext cx="1717797" cy="103732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49153837-E89E-AF57-7D1D-CD14B3A0D836}"/>
              </a:ext>
            </a:extLst>
          </p:cNvPr>
          <p:cNvSpPr txBox="1">
            <a:spLocks/>
          </p:cNvSpPr>
          <p:nvPr/>
        </p:nvSpPr>
        <p:spPr>
          <a:xfrm>
            <a:off x="4840448" y="3699545"/>
            <a:ext cx="2491530" cy="646854"/>
          </a:xfrm>
          <a:prstGeom prst="rect">
            <a:avLst/>
          </a:prstGeom>
          <a:ln>
            <a:noFill/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dirty="0">
                <a:solidFill>
                  <a:schemeClr val="bg1"/>
                </a:solidFill>
              </a:rPr>
              <a:t> </a:t>
            </a:r>
            <a:endParaRPr lang="pl" dirty="0">
              <a:solidFill>
                <a:schemeClr val="bg1"/>
              </a:solidFill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57F4F7C2-E822-2E9E-F37D-39D2BD6AFA3B}"/>
              </a:ext>
            </a:extLst>
          </p:cNvPr>
          <p:cNvSpPr txBox="1">
            <a:spLocks/>
          </p:cNvSpPr>
          <p:nvPr/>
        </p:nvSpPr>
        <p:spPr>
          <a:xfrm>
            <a:off x="1466455" y="4699233"/>
            <a:ext cx="4874002" cy="151840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bg1"/>
                </a:solidFill>
                <a:latin typeface="Avenir Next LT Pro" panose="020B0504020202020204" pitchFamily="34" charset="-18"/>
              </a:rPr>
              <a:t>POWIATOWY  URZĄD  PRACY</a:t>
            </a:r>
            <a:br>
              <a:rPr lang="pl-PL" sz="2400" dirty="0">
                <a:solidFill>
                  <a:schemeClr val="bg1"/>
                </a:solidFill>
                <a:latin typeface="Avenir Next LT Pro" panose="020B0504020202020204" pitchFamily="34" charset="-18"/>
              </a:rPr>
            </a:br>
            <a:r>
              <a:rPr lang="pl-PL" sz="2400" dirty="0">
                <a:solidFill>
                  <a:schemeClr val="bg1"/>
                </a:solidFill>
                <a:latin typeface="Avenir Next LT Pro" panose="020B0504020202020204" pitchFamily="34" charset="-18"/>
              </a:rPr>
              <a:t> W  RAWIE  MAZOWIECKIEJ</a:t>
            </a:r>
            <a:endParaRPr lang="pl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4243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ostokąt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ytuł 10">
            <a:extLst>
              <a:ext uri="{FF2B5EF4-FFF2-40B4-BE49-F238E27FC236}">
                <a16:creationId xmlns:a16="http://schemas.microsoft.com/office/drawing/2014/main" id="{AD21A11C-02C8-DA68-530F-97909C247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9152" y="548640"/>
            <a:ext cx="7943377" cy="828034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Avenir Next LT Pro Light" panose="020B0304020202020204" pitchFamily="34" charset="-18"/>
              </a:rPr>
              <a:t>STRUKTURA Bezrobocia w gminach</a:t>
            </a:r>
            <a:endParaRPr lang="pl-PL" sz="3200" dirty="0">
              <a:latin typeface="Avenir Next LT Pro Light" panose="020B0304020202020204" pitchFamily="34" charset="-18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0C56C5C-A71A-395B-F480-3238749D5A46}"/>
              </a:ext>
            </a:extLst>
          </p:cNvPr>
          <p:cNvSpPr txBox="1"/>
          <p:nvPr/>
        </p:nvSpPr>
        <p:spPr>
          <a:xfrm>
            <a:off x="9075174" y="6335390"/>
            <a:ext cx="2861187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b="1" i="1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-18"/>
              </a:rPr>
              <a:t>stan na 31.12.2024 r.</a:t>
            </a:r>
            <a:endParaRPr lang="pl-PL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15" name="Object 26">
            <a:extLst>
              <a:ext uri="{FF2B5EF4-FFF2-40B4-BE49-F238E27FC236}">
                <a16:creationId xmlns:a16="http://schemas.microsoft.com/office/drawing/2014/main" id="{BC161914-5308-B07E-4B6F-79138B95E1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718180"/>
              </p:ext>
            </p:extLst>
          </p:nvPr>
        </p:nvGraphicFramePr>
        <p:xfrm>
          <a:off x="1316730" y="870324"/>
          <a:ext cx="11228439" cy="59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698BE2E-167B-F2AD-A648-D90787DD284B}"/>
              </a:ext>
            </a:extLst>
          </p:cNvPr>
          <p:cNvSpPr txBox="1"/>
          <p:nvPr/>
        </p:nvSpPr>
        <p:spPr>
          <a:xfrm>
            <a:off x="154762" y="4213173"/>
            <a:ext cx="230439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rtl="0">
              <a:defRPr sz="2000" b="1" i="0" u="none" strike="noStrike" kern="1200" baseline="0">
                <a:solidFill>
                  <a:srgbClr val="DD0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Arial"/>
                <a:cs typeface="Arial"/>
              </a:defRPr>
            </a:pPr>
            <a:r>
              <a:rPr lang="pl-PL" sz="2000" dirty="0">
                <a:solidFill>
                  <a:srgbClr val="DD0F40"/>
                </a:solidFill>
                <a:latin typeface="Avenir Next LT Pro Light" panose="020B0304020202020204" pitchFamily="34" charset="-18"/>
              </a:rPr>
              <a:t>Rawa </a:t>
            </a:r>
            <a:r>
              <a:rPr lang="pl-PL" sz="2000" dirty="0" err="1">
                <a:solidFill>
                  <a:srgbClr val="DD0F40"/>
                </a:solidFill>
                <a:latin typeface="Avenir Next LT Pro Light" panose="020B0304020202020204" pitchFamily="34" charset="-18"/>
              </a:rPr>
              <a:t>Maz</a:t>
            </a:r>
            <a:r>
              <a:rPr lang="pl-PL" sz="2000" dirty="0">
                <a:solidFill>
                  <a:srgbClr val="DD0F40"/>
                </a:solidFill>
                <a:latin typeface="Avenir Next LT Pro Light" panose="020B0304020202020204" pitchFamily="34" charset="-18"/>
              </a:rPr>
              <a:t>. (G);
99 osób; 17,8%</a:t>
            </a: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2C8F46-4FE2-ECE8-9D08-E612430C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7778434-1848-49B4-1A05-A2E44BA6B985}"/>
              </a:ext>
            </a:extLst>
          </p:cNvPr>
          <p:cNvSpPr txBox="1"/>
          <p:nvPr/>
        </p:nvSpPr>
        <p:spPr>
          <a:xfrm>
            <a:off x="393861" y="6403492"/>
            <a:ext cx="7737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-18"/>
              </a:rPr>
              <a:t>Informacja</a:t>
            </a:r>
            <a:r>
              <a:rPr lang="pl-P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-18"/>
              </a:rPr>
              <a:t>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-18"/>
              </a:rPr>
              <a:t>sygnalna na 31.12.2024 r.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F4AF7C-0E71-B26A-89B0-D804E0BBD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1" y="635201"/>
            <a:ext cx="11113528" cy="54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40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50AB4C-D7BA-7F0F-57C4-33D709506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4521750" cy="118872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venir Next LT Pro Light" panose="020B0304020202020204" pitchFamily="34" charset="-18"/>
              </a:rPr>
              <a:t>Struktura Bezrobocia</a:t>
            </a:r>
            <a:br>
              <a:rPr lang="pl-PL" dirty="0">
                <a:latin typeface="Avenir Next LT Pro Light" panose="020B0304020202020204" pitchFamily="34" charset="-18"/>
              </a:rPr>
            </a:br>
            <a:r>
              <a:rPr lang="pl-PL" dirty="0">
                <a:latin typeface="Avenir Next LT Pro Light" panose="020B0304020202020204" pitchFamily="34" charset="-18"/>
              </a:rPr>
              <a:t>według wykształcenia  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D9AC6E-8B9E-9FBD-4ACE-82AE0CE5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CD6E08C4-220C-12E1-7A3B-F352FD5A2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058" y="2201259"/>
            <a:ext cx="3542802" cy="297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-PL" sz="16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Najczęściej  posiadanym przez osoby bezrobotne wykształceniem jest  zasadnicze zawodowe (28,7%),</a:t>
            </a:r>
          </a:p>
          <a:p>
            <a:pPr>
              <a:lnSpc>
                <a:spcPct val="200000"/>
              </a:lnSpc>
            </a:pPr>
            <a:r>
              <a:rPr lang="pl-PL" sz="16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gimnazjalne i poniżej (25,9%)</a:t>
            </a:r>
          </a:p>
          <a:p>
            <a:pPr>
              <a:lnSpc>
                <a:spcPct val="200000"/>
              </a:lnSpc>
            </a:pPr>
            <a:r>
              <a:rPr lang="pl-PL" sz="16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oraz policealne i średnie zawodowe  (24,9%).</a:t>
            </a:r>
          </a:p>
        </p:txBody>
      </p:sp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68F181C4-111F-16AD-F127-B263592ACF4B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4524266"/>
              </p:ext>
            </p:extLst>
          </p:nvPr>
        </p:nvGraphicFramePr>
        <p:xfrm>
          <a:off x="581193" y="1527817"/>
          <a:ext cx="7978864" cy="481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192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2856B3-B990-AD53-3293-6B27DCC6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37F57253-854F-9F39-377E-911CAB9B1B86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5532414"/>
              </p:ext>
            </p:extLst>
          </p:nvPr>
        </p:nvGraphicFramePr>
        <p:xfrm>
          <a:off x="5006989" y="1172443"/>
          <a:ext cx="6444696" cy="478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ytuł 1">
            <a:extLst>
              <a:ext uri="{FF2B5EF4-FFF2-40B4-BE49-F238E27FC236}">
                <a16:creationId xmlns:a16="http://schemas.microsoft.com/office/drawing/2014/main" id="{32640E58-02D9-45D3-0549-6238002192C8}"/>
              </a:ext>
            </a:extLst>
          </p:cNvPr>
          <p:cNvSpPr txBox="1">
            <a:spLocks/>
          </p:cNvSpPr>
          <p:nvPr/>
        </p:nvSpPr>
        <p:spPr>
          <a:xfrm>
            <a:off x="440976" y="761743"/>
            <a:ext cx="4479939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>
                <a:latin typeface="Avenir Next LT Pro Light" panose="020B0304020202020204" pitchFamily="34" charset="-18"/>
              </a:rPr>
              <a:t>Struktura Bezrobocia według wieku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C4CB56-7C4F-19AA-A492-22EDEE1C3522}"/>
              </a:ext>
            </a:extLst>
          </p:cNvPr>
          <p:cNvSpPr txBox="1"/>
          <p:nvPr/>
        </p:nvSpPr>
        <p:spPr>
          <a:xfrm>
            <a:off x="154071" y="2272469"/>
            <a:ext cx="5404518" cy="2538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sz="1800" dirty="0">
                <a:solidFill>
                  <a:srgbClr val="000000"/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Przeważające grupy osób bezrobotnych wg </a:t>
            </a:r>
            <a:r>
              <a:rPr lang="pl-PL" dirty="0">
                <a:solidFill>
                  <a:srgbClr val="000000"/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wieku:</a:t>
            </a:r>
          </a:p>
          <a:p>
            <a:pPr marL="342900" indent="-342900" defTabSz="44926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+mj-lt"/>
              <a:buAutoNum type="arabicParenR"/>
            </a:pPr>
            <a:r>
              <a:rPr lang="pl-PL" b="1" dirty="0">
                <a:solidFill>
                  <a:srgbClr val="000000"/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35 - 44 lata </a:t>
            </a:r>
            <a:r>
              <a:rPr lang="pl-PL" dirty="0">
                <a:solidFill>
                  <a:srgbClr val="000000"/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– 26,0% ogółu bezrobotnych</a:t>
            </a:r>
          </a:p>
          <a:p>
            <a:pPr marL="342900" indent="-342900" defTabSz="44926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+mj-lt"/>
              <a:buAutoNum type="arabicParenR"/>
            </a:pPr>
            <a:r>
              <a:rPr lang="pl-PL" b="1" dirty="0">
                <a:solidFill>
                  <a:srgbClr val="000000"/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45 - 54 lata </a:t>
            </a:r>
            <a:r>
              <a:rPr lang="pl-PL" dirty="0">
                <a:solidFill>
                  <a:srgbClr val="000000"/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– 22,9%  </a:t>
            </a:r>
          </a:p>
          <a:p>
            <a:pPr marL="342900" indent="-342900" defTabSz="44926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+mj-lt"/>
              <a:buAutoNum type="arabicParenR"/>
            </a:pPr>
            <a:r>
              <a:rPr lang="pl-PL" b="1" dirty="0">
                <a:solidFill>
                  <a:srgbClr val="000000"/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25 - 34 lata </a:t>
            </a:r>
            <a:r>
              <a:rPr lang="pl-PL" dirty="0">
                <a:solidFill>
                  <a:srgbClr val="000000"/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– 19,6%</a:t>
            </a:r>
          </a:p>
          <a:p>
            <a:pPr marL="342900" indent="-342900" defTabSz="449263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+mj-lt"/>
              <a:buAutoNum type="arabicParenR"/>
            </a:pPr>
            <a:r>
              <a:rPr lang="pl-PL" sz="1800" b="1" dirty="0">
                <a:solidFill>
                  <a:srgbClr val="000000"/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18-24 lata </a:t>
            </a:r>
            <a:r>
              <a:rPr lang="pl-PL" sz="1800" dirty="0">
                <a:solidFill>
                  <a:srgbClr val="000000"/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– 13,7%</a:t>
            </a:r>
          </a:p>
        </p:txBody>
      </p:sp>
    </p:spTree>
    <p:extLst>
      <p:ext uri="{BB962C8B-B14F-4D97-AF65-F5344CB8AC3E}">
        <p14:creationId xmlns:p14="http://schemas.microsoft.com/office/powerpoint/2010/main" val="4139183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EF646D-4910-C377-97E1-2CC60051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B6846BE-C39F-55C4-11BE-C817DF8A8EBC}"/>
              </a:ext>
            </a:extLst>
          </p:cNvPr>
          <p:cNvSpPr txBox="1">
            <a:spLocks/>
          </p:cNvSpPr>
          <p:nvPr/>
        </p:nvSpPr>
        <p:spPr>
          <a:xfrm>
            <a:off x="8097409" y="357115"/>
            <a:ext cx="4163417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>
                <a:latin typeface="Avenir Next LT Pro Light" panose="020B0304020202020204" pitchFamily="34" charset="-18"/>
              </a:rPr>
              <a:t>Staż pracy</a:t>
            </a:r>
          </a:p>
          <a:p>
            <a:r>
              <a:rPr lang="pl-PL" sz="2400" dirty="0">
                <a:latin typeface="Avenir Next LT Pro Light" panose="020B0304020202020204" pitchFamily="34" charset="-18"/>
              </a:rPr>
              <a:t>-analiza bezrobocia</a:t>
            </a:r>
            <a:endParaRPr lang="pl-PL" sz="2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703497A-6A24-9542-A4A8-A1F2A86837B3}"/>
              </a:ext>
            </a:extLst>
          </p:cNvPr>
          <p:cNvSpPr txBox="1"/>
          <p:nvPr/>
        </p:nvSpPr>
        <p:spPr>
          <a:xfrm>
            <a:off x="7910595" y="2645007"/>
            <a:ext cx="409459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l-PL" sz="18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Informacja o długości stażu pracy bezrobotnych: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arenR"/>
            </a:pPr>
            <a:r>
              <a:rPr lang="pl-PL" sz="18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osoby, które posiadają staż pracy od 1-5 lat (25,0%) 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arenR"/>
            </a:pPr>
            <a:r>
              <a:rPr lang="pl-PL" sz="18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staż do 1 roku (19,5%) </a:t>
            </a:r>
            <a:endParaRPr lang="pl-PL" dirty="0">
              <a:latin typeface="Avenir Next LT Pro Light" panose="020B0304020202020204" pitchFamily="34" charset="-18"/>
              <a:cs typeface="Calibri" panose="020F0502020204030204" pitchFamily="34" charset="0"/>
            </a:endParaRP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arenR"/>
            </a:pPr>
            <a:r>
              <a:rPr lang="pl-PL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o</a:t>
            </a:r>
            <a:r>
              <a:rPr lang="pl-PL" sz="18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d 5 – 10 lat (17,8%)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arenR"/>
            </a:pPr>
            <a:r>
              <a:rPr lang="pl-PL" sz="18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od 10-20 lat (17,5%).</a:t>
            </a:r>
          </a:p>
        </p:txBody>
      </p:sp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0A302983-E9EF-F9FA-6C83-7B316F20C794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8390456"/>
              </p:ext>
            </p:extLst>
          </p:nvPr>
        </p:nvGraphicFramePr>
        <p:xfrm>
          <a:off x="0" y="1075253"/>
          <a:ext cx="8386949" cy="55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310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244D71E-225F-B119-B442-B225A810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B3EDBCB-8DCC-7024-264F-5905C76DCD07}"/>
              </a:ext>
            </a:extLst>
          </p:cNvPr>
          <p:cNvSpPr txBox="1"/>
          <p:nvPr/>
        </p:nvSpPr>
        <p:spPr>
          <a:xfrm>
            <a:off x="452284" y="665232"/>
            <a:ext cx="9389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latin typeface="Avenir Next LT Pro Light" panose="020B0304020202020204" pitchFamily="34" charset="-18"/>
              </a:rPr>
              <a:t>Rejestracja wykonywania pracy przez cudzoziemców w latach 2014-2024</a:t>
            </a:r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EADC60A-0951-F2CD-DDC9-4517D34E89A1}"/>
              </a:ext>
            </a:extLst>
          </p:cNvPr>
          <p:cNvSpPr txBox="1"/>
          <p:nvPr/>
        </p:nvSpPr>
        <p:spPr>
          <a:xfrm>
            <a:off x="349378" y="1263750"/>
            <a:ext cx="3666767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Od 2014 r</a:t>
            </a:r>
            <a:r>
              <a:rPr lang="pl-PL" sz="1200" kern="0" dirty="0">
                <a:latin typeface="Avenir Next LT Pro Light" panose="020B0304020202020204" pitchFamily="34" charset="-18"/>
                <a:cs typeface="Calibri" pitchFamily="34" charset="0"/>
              </a:rPr>
              <a:t>. liczba </a:t>
            </a:r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zarejestrowanych przez PUP w Rawie Mazowieckiej oświadczeń </a:t>
            </a:r>
            <a:b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</a:br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o zamiarze powierzenia wykonywania pracy obywatelom </a:t>
            </a:r>
            <a:r>
              <a:rPr lang="pl-PL" sz="1400" b="1" kern="0" dirty="0">
                <a:latin typeface="Avenir Next LT Pro Light" panose="020B0304020202020204" pitchFamily="34" charset="-18"/>
                <a:cs typeface="Calibri" pitchFamily="34" charset="0"/>
              </a:rPr>
              <a:t>Armenii, Białorusi, Gruzji, Mołdowy</a:t>
            </a:r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, </a:t>
            </a:r>
            <a:r>
              <a:rPr lang="pl-PL" sz="1400" b="1" kern="0" dirty="0">
                <a:latin typeface="Avenir Next LT Pro Light" panose="020B0304020202020204" pitchFamily="34" charset="-18"/>
                <a:cs typeface="Calibri" pitchFamily="34" charset="0"/>
              </a:rPr>
              <a:t>Rosji lub Ukrainy </a:t>
            </a:r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corocznie się podwajała i w 2016 r. osiągnęła rekordowy wynik </a:t>
            </a:r>
            <a:r>
              <a:rPr lang="pl-PL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9.900</a:t>
            </a:r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 oświadczeń</a:t>
            </a: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pl-PL" sz="1600" kern="0" dirty="0">
              <a:latin typeface="Avenir Next LT Pro Light" panose="020B0304020202020204" pitchFamily="34" charset="-18"/>
              <a:cs typeface="Calibri" pitchFamily="34" charset="0"/>
            </a:endParaRPr>
          </a:p>
          <a:p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 </a:t>
            </a:r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W 2018 radykalnie zmniejszyła się liczba oświadczeń, natomiast zwiększyła się  liczba zezwoleń. W 2020 r. łącznie zarejestrowano  16.679 wniosków w tych sprawach, a w 2021 r. zarejestrowano18.347 zezwoleń i oświadczeń.</a:t>
            </a:r>
          </a:p>
          <a:p>
            <a:pPr marL="0" indent="0">
              <a:spcBef>
                <a:spcPts val="0"/>
              </a:spcBef>
              <a:buNone/>
            </a:pPr>
            <a:endParaRPr lang="pl-PL" sz="1400" kern="0" dirty="0">
              <a:latin typeface="Avenir Next LT Pro Light" panose="020B0304020202020204" pitchFamily="34" charset="-18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W 2024 r. w </a:t>
            </a:r>
            <a:r>
              <a:rPr lang="pl-PL" sz="1200" kern="0" dirty="0">
                <a:latin typeface="Avenir Next LT Pro Light" panose="020B0304020202020204" pitchFamily="34" charset="-18"/>
                <a:cs typeface="Calibri" pitchFamily="34" charset="0"/>
              </a:rPr>
              <a:t>związku</a:t>
            </a:r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 z konfliktem zbrojnym </a:t>
            </a:r>
            <a:b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</a:br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w Ukrainie znacznie zmniejszyła się liczba wniosków – ogółem zarejestrowano </a:t>
            </a:r>
            <a:r>
              <a:rPr lang="pl-PL" sz="1400" b="1" kern="0" dirty="0">
                <a:solidFill>
                  <a:srgbClr val="A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1.809 zezwoleń i oświadczeń</a:t>
            </a:r>
            <a:r>
              <a:rPr lang="pl-PL" sz="1400" b="1" kern="0" dirty="0">
                <a:solidFill>
                  <a:srgbClr val="A40000"/>
                </a:solidFill>
                <a:latin typeface="Avenir Next LT Pro Light" panose="020B0304020202020204" pitchFamily="34" charset="-18"/>
                <a:cs typeface="Calibri" pitchFamily="34" charset="0"/>
              </a:rPr>
              <a:t> </a:t>
            </a:r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na pracę dla  cudzoziemców.</a:t>
            </a:r>
            <a:endParaRPr lang="pl-PL" sz="1400" kern="0" dirty="0">
              <a:solidFill>
                <a:srgbClr val="C00000"/>
              </a:solidFill>
              <a:latin typeface="Avenir Next LT Pro Light" panose="020B0304020202020204" pitchFamily="34" charset="-18"/>
              <a:cs typeface="Calibri" pitchFamily="34" charset="0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4DFD46F-7B5E-4518-4929-287745612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425950"/>
              </p:ext>
            </p:extLst>
          </p:nvPr>
        </p:nvGraphicFramePr>
        <p:xfrm>
          <a:off x="3913239" y="963067"/>
          <a:ext cx="8072284" cy="5563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744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244D71E-225F-B119-B442-B225A810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B3EDBCB-8DCC-7024-264F-5905C76DCD07}"/>
              </a:ext>
            </a:extLst>
          </p:cNvPr>
          <p:cNvSpPr txBox="1"/>
          <p:nvPr/>
        </p:nvSpPr>
        <p:spPr>
          <a:xfrm>
            <a:off x="452284" y="665232"/>
            <a:ext cx="9389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Powiadomienie o powierzeniu wykonywania pracy obywatelowi Ukrainy </a:t>
            </a:r>
            <a:endParaRPr lang="pl-PL" sz="20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EADC60A-0951-F2CD-DDC9-4517D34E89A1}"/>
              </a:ext>
            </a:extLst>
          </p:cNvPr>
          <p:cNvSpPr txBox="1"/>
          <p:nvPr/>
        </p:nvSpPr>
        <p:spPr>
          <a:xfrm>
            <a:off x="452284" y="1284018"/>
            <a:ext cx="11020981" cy="485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>
                <a:latin typeface="Avenir Next LT Pro Light" panose="020B0304020202020204"/>
              </a:rPr>
              <a:t>Na mocy przepisów ustawy z dnia 12 marca 2022 r. o pomocy obywatelom Ukrainy w związku z konfliktem zbrojnym </a:t>
            </a:r>
            <a:br>
              <a:rPr lang="pl-PL" sz="1600" dirty="0">
                <a:latin typeface="Avenir Next LT Pro Light" panose="020B0304020202020204"/>
              </a:rPr>
            </a:br>
            <a:r>
              <a:rPr lang="pl-PL" sz="1600" dirty="0">
                <a:latin typeface="Avenir Next LT Pro Light" panose="020B0304020202020204"/>
              </a:rPr>
              <a:t>na terytorium tego państwa (Dz. U. z 2024 r. poz. 167 ze zm.) wprowadzono </a:t>
            </a:r>
            <a:r>
              <a:rPr lang="pl-PL" sz="1600" b="1" dirty="0">
                <a:latin typeface="Avenir Next LT Pro Light" panose="020B0304020202020204"/>
              </a:rPr>
              <a:t>powiadomienie o powierzeniu wykonywania pracy obywatelowi Ukrainy </a:t>
            </a:r>
            <a:r>
              <a:rPr lang="pl-PL" sz="1600" dirty="0">
                <a:latin typeface="Avenir Next LT Pro Light" panose="020B0304020202020204"/>
              </a:rPr>
              <a:t>– rozwiązanie, które pozwala obywatelom Ukrainy, który przybyli do Polski od dnia 24 lutego 2022 r. w związku z zagrożeniem działaniami wojennymi prowadzonymi na terytorium tego państwa, jak i obywatelom Ukrainy którzy przebywają obecnie legalnie na terytorium Polski np. na podstawie wizy, zezwolenia na pobyt czasowy lub w ramach ruchu bezwizowego, na wykonywania pracy na terytorium RP w okresie pobytu zgodnego z obowiązującymi przepisami, jeżeli podmiot powierzający wykonywanie pracy powiadomi w terminie 7 dni od dnia podjęcia pracy przez obywatela Ukrainy – za pomocą systemu teleinformatycznego praca.gov.pl powiatowy urząd pracy właściwy ze względu na siedzibę podmiotu powierzającego wykonywanie pracy cudzoziemcowi lub miejsce zamieszkania podmiotu o powierzeniu wykonywania pracy temu obywatelowi.</a:t>
            </a:r>
          </a:p>
          <a:p>
            <a:pPr>
              <a:lnSpc>
                <a:spcPct val="150000"/>
              </a:lnSpc>
            </a:pPr>
            <a:endParaRPr lang="pl-PL" sz="1600" dirty="0">
              <a:latin typeface="Avenir Next LT Pro Light" panose="020B0304020202020204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Avenir Next LT Pro Light" panose="020B0304020202020204"/>
              </a:rPr>
              <a:t>W 2024 r. w Powiatowym Urzędzie Pracy w Rawie Mazowieckiej zarejestrowano </a:t>
            </a:r>
            <a:r>
              <a:rPr lang="pl-PL" sz="1600" b="1" dirty="0">
                <a:latin typeface="Avenir Next LT Pro Light" panose="020B0304020202020204"/>
              </a:rPr>
              <a:t>977 powiadomień o powierzeniu wykonywania pracy obywatelowi Ukrainy.</a:t>
            </a:r>
          </a:p>
        </p:txBody>
      </p:sp>
    </p:spTree>
    <p:extLst>
      <p:ext uri="{BB962C8B-B14F-4D97-AF65-F5344CB8AC3E}">
        <p14:creationId xmlns:p14="http://schemas.microsoft.com/office/powerpoint/2010/main" val="2118884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FAD7DA3-D771-0F86-37B7-3EBC9903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015F491-5E3E-EBA3-AA1C-2A08ED05ACFE}"/>
              </a:ext>
            </a:extLst>
          </p:cNvPr>
          <p:cNvSpPr txBox="1"/>
          <p:nvPr/>
        </p:nvSpPr>
        <p:spPr>
          <a:xfrm>
            <a:off x="412956" y="523127"/>
            <a:ext cx="81214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-18"/>
              </a:rPr>
              <a:t>Narodowości cudzoziemców, dla których zarejestrowano </a:t>
            </a:r>
            <a:r>
              <a:rPr lang="pl-PL" sz="2400" b="1" dirty="0">
                <a:solidFill>
                  <a:srgbClr val="A40000"/>
                </a:solidFill>
                <a:latin typeface="Avenir Next LT Pro" panose="020B0504020202020204" pitchFamily="34" charset="-18"/>
              </a:rPr>
              <a:t>oświadczenia o powierzeniu wykonywania pracy 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-18"/>
              </a:rPr>
              <a:t>w 2024 r.</a:t>
            </a:r>
          </a:p>
        </p:txBody>
      </p:sp>
      <p:graphicFrame>
        <p:nvGraphicFramePr>
          <p:cNvPr id="8" name="Symbol zastępczy zawartości 3">
            <a:extLst>
              <a:ext uri="{FF2B5EF4-FFF2-40B4-BE49-F238E27FC236}">
                <a16:creationId xmlns:a16="http://schemas.microsoft.com/office/drawing/2014/main" id="{0C8C68F9-2FAB-6215-53C9-B41A81F1D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574535"/>
              </p:ext>
            </p:extLst>
          </p:nvPr>
        </p:nvGraphicFramePr>
        <p:xfrm>
          <a:off x="63773" y="1506816"/>
          <a:ext cx="7914968" cy="513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F72AC641-F303-892C-F908-CD468053976E}"/>
              </a:ext>
            </a:extLst>
          </p:cNvPr>
          <p:cNvSpPr txBox="1"/>
          <p:nvPr/>
        </p:nvSpPr>
        <p:spPr>
          <a:xfrm>
            <a:off x="7978741" y="1796736"/>
            <a:ext cx="3633156" cy="4359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SzPct val="214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zarejestrowano </a:t>
            </a:r>
            <a:r>
              <a:rPr lang="pl-PL" sz="1600" b="1" kern="0" dirty="0">
                <a:solidFill>
                  <a:srgbClr val="A40000"/>
                </a:solidFill>
                <a:latin typeface="Avenir Next LT Pro Light" panose="020B0304020202020204" pitchFamily="34" charset="-18"/>
                <a:cs typeface="Calibri" pitchFamily="34" charset="0"/>
              </a:rPr>
              <a:t>180</a:t>
            </a:r>
            <a:r>
              <a:rPr lang="pl-PL" sz="1600" kern="0" dirty="0">
                <a:solidFill>
                  <a:srgbClr val="A40000"/>
                </a:solidFill>
                <a:latin typeface="Avenir Next LT Pro Light" panose="020B0304020202020204" pitchFamily="34" charset="-18"/>
                <a:cs typeface="Calibri" pitchFamily="34" charset="0"/>
              </a:rPr>
              <a:t> </a:t>
            </a:r>
            <a:r>
              <a:rPr lang="pl-PL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  <a:t>oświadczeń   </a:t>
            </a: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o powierzeniu wykonywania pracy cudzoziemcom - obywatelom </a:t>
            </a:r>
            <a:r>
              <a:rPr lang="pl-PL" sz="1600" b="1" kern="0" dirty="0">
                <a:solidFill>
                  <a:srgbClr val="A40000"/>
                </a:solidFill>
                <a:latin typeface="Avenir Next LT Pro Light" panose="020B0304020202020204" pitchFamily="34" charset="-18"/>
                <a:cs typeface="Calibri" pitchFamily="34" charset="0"/>
              </a:rPr>
              <a:t>Ukrainy</a:t>
            </a: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, jest to </a:t>
            </a:r>
            <a:r>
              <a:rPr lang="pl-PL" sz="1600" b="1" kern="0" dirty="0">
                <a:solidFill>
                  <a:srgbClr val="A40000"/>
                </a:solidFill>
                <a:latin typeface="Avenir Next LT Pro Light" panose="020B0304020202020204" pitchFamily="34" charset="-18"/>
                <a:cs typeface="Calibri" pitchFamily="34" charset="0"/>
              </a:rPr>
              <a:t>55,0%</a:t>
            </a: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 wszystkich rejestracji.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pl-PL" sz="1600" kern="0" dirty="0">
              <a:latin typeface="Avenir Next LT Pro Light" panose="020B0304020202020204" pitchFamily="34" charset="-18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ct val="207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pl-PL" sz="1600" b="1" kern="0" dirty="0">
                <a:latin typeface="Avenir Next LT Pro Light" panose="020B0304020202020204" pitchFamily="34" charset="-18"/>
                <a:cs typeface="Calibri" pitchFamily="34" charset="0"/>
              </a:rPr>
              <a:t>45,0%</a:t>
            </a: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 ogółu rejestracji stanowiły pozostałe narodowości cudzoziemców - dotyczy:</a:t>
            </a:r>
          </a:p>
          <a:p>
            <a:pPr marL="285750" indent="-285750">
              <a:lnSpc>
                <a:spcPct val="150000"/>
              </a:lnSpc>
              <a:buSzPct val="207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pl-PL" sz="1600" b="1" kern="0" dirty="0">
                <a:latin typeface="Avenir Next LT Pro Light" panose="020B0304020202020204" pitchFamily="34" charset="-18"/>
                <a:cs typeface="Calibri" pitchFamily="34" charset="0"/>
              </a:rPr>
              <a:t>Mołdawii,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ct val="207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pl-PL" sz="1600" b="1" kern="0" dirty="0">
                <a:latin typeface="Avenir Next LT Pro Light" panose="020B0304020202020204" pitchFamily="34" charset="-18"/>
                <a:cs typeface="Calibri" pitchFamily="34" charset="0"/>
              </a:rPr>
              <a:t>Białorusi,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ct val="207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pl-PL" sz="1600" b="1" kern="0" dirty="0">
                <a:latin typeface="Avenir Next LT Pro Light" panose="020B0304020202020204" pitchFamily="34" charset="-18"/>
                <a:cs typeface="Calibri" pitchFamily="34" charset="0"/>
              </a:rPr>
              <a:t>Gruzji. 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207000"/>
            </a:pPr>
            <a:endParaRPr lang="pl-PL" sz="1600" b="1" kern="0" dirty="0">
              <a:solidFill>
                <a:srgbClr val="C00000"/>
              </a:solidFill>
              <a:latin typeface="Avenir Next LT Pro Light" panose="020B0304020202020204" pitchFamily="34" charset="-18"/>
              <a:cs typeface="Calibri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042A38F-7D7F-F625-47C9-B38364438F4E}"/>
              </a:ext>
            </a:extLst>
          </p:cNvPr>
          <p:cNvSpPr txBox="1"/>
          <p:nvPr/>
        </p:nvSpPr>
        <p:spPr>
          <a:xfrm>
            <a:off x="7695191" y="1458182"/>
            <a:ext cx="5511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W </a:t>
            </a: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2024 roku  w PUP w Rawie Mazowieckiej: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1467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A703AAB-C3A2-8E23-B460-85E54C695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582" y="1963203"/>
            <a:ext cx="6462702" cy="4019949"/>
          </a:xfrm>
        </p:spPr>
        <p:txBody>
          <a:bodyPr>
            <a:normAutofit/>
          </a:bodyPr>
          <a:lstStyle/>
          <a:p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           W 2024 r. w PUP w Rawie Mazowieckiej:</a:t>
            </a:r>
          </a:p>
          <a:p>
            <a:pPr marL="285750" indent="-285750">
              <a:buSzPct val="207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  zarejestrowano </a:t>
            </a:r>
            <a:r>
              <a:rPr lang="pl-PL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  <a:t>1.482</a:t>
            </a:r>
            <a:r>
              <a:rPr lang="pl-PL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  <a:t> </a:t>
            </a:r>
            <a:r>
              <a:rPr lang="pl-PL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  <a:t>wnioski </a:t>
            </a: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o wydanie</a:t>
            </a:r>
            <a:r>
              <a:rPr lang="pl-PL" kern="0" dirty="0">
                <a:latin typeface="Avenir Next LT Pro Light" panose="020B0304020202020204" pitchFamily="34" charset="-18"/>
                <a:cs typeface="Calibri" pitchFamily="34" charset="0"/>
              </a:rPr>
              <a:t> </a:t>
            </a: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zezwolenia na pracę</a:t>
            </a:r>
            <a:b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</a:br>
            <a:r>
              <a:rPr lang="pl-PL" kern="0" dirty="0">
                <a:latin typeface="Avenir Next LT Pro Light" panose="020B0304020202020204" pitchFamily="34" charset="-18"/>
                <a:cs typeface="Calibri" pitchFamily="34" charset="0"/>
              </a:rPr>
              <a:t>  </a:t>
            </a: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sezonową cudzoziemca, z tego dla obywateli </a:t>
            </a:r>
            <a:r>
              <a:rPr lang="pl-PL" sz="1600" b="1" kern="0" dirty="0">
                <a:solidFill>
                  <a:srgbClr val="A40000"/>
                </a:solidFill>
                <a:latin typeface="Avenir Next LT Pro Light" panose="020B0304020202020204" pitchFamily="34" charset="-18"/>
                <a:cs typeface="Calibri" pitchFamily="34" charset="0"/>
              </a:rPr>
              <a:t>Ukrainy </a:t>
            </a:r>
            <a:r>
              <a:rPr lang="pl-PL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  <a:t>1</a:t>
            </a:r>
            <a:r>
              <a:rPr lang="pl-PL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  <a:t>.465</a:t>
            </a:r>
            <a:br>
              <a:rPr lang="pl-PL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</a:br>
            <a:r>
              <a:rPr lang="pl-PL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  <a:t>  </a:t>
            </a: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wniosków, tj. </a:t>
            </a:r>
            <a:r>
              <a:rPr lang="pl-PL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  <a:t>98,9% </a:t>
            </a: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wszystkich rejestracji.</a:t>
            </a:r>
          </a:p>
          <a:p>
            <a:pPr marL="285750" indent="-285750">
              <a:buSzPct val="162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pozostałe narodowości stanowiły jedynie </a:t>
            </a:r>
            <a:r>
              <a:rPr lang="pl-PL" b="1" kern="0" dirty="0">
                <a:latin typeface="Avenir Next LT Pro Light" panose="020B0304020202020204" pitchFamily="34" charset="-18"/>
                <a:cs typeface="Calibri" pitchFamily="34" charset="0"/>
              </a:rPr>
              <a:t>1</a:t>
            </a:r>
            <a:r>
              <a:rPr lang="pl-PL" sz="1600" b="1" kern="0" dirty="0">
                <a:latin typeface="Avenir Next LT Pro Light" panose="020B0304020202020204" pitchFamily="34" charset="-18"/>
                <a:cs typeface="Calibri" pitchFamily="34" charset="0"/>
              </a:rPr>
              <a:t>,1%</a:t>
            </a: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 ogółu rejestracji: </a:t>
            </a:r>
          </a:p>
          <a:p>
            <a:pPr marL="285750" indent="-285750">
              <a:buSzPct val="162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Białoruś, </a:t>
            </a:r>
          </a:p>
          <a:p>
            <a:pPr marL="285750" indent="-285750">
              <a:buSzPct val="162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l-PL" kern="0" dirty="0">
                <a:latin typeface="Avenir Next LT Pro Light" panose="020B0304020202020204" pitchFamily="34" charset="-18"/>
                <a:cs typeface="Calibri" pitchFamily="34" charset="0"/>
              </a:rPr>
              <a:t>Mołdawia,</a:t>
            </a:r>
          </a:p>
          <a:p>
            <a:pPr marL="285750" indent="-285750">
              <a:buSzPct val="162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Indie</a:t>
            </a:r>
          </a:p>
          <a:p>
            <a:pPr marL="285750" indent="-285750">
              <a:buSzPct val="162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Gruzja, </a:t>
            </a:r>
          </a:p>
          <a:p>
            <a:pPr marL="285750" indent="-285750">
              <a:buSzPct val="162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l-PL" sz="1600" kern="0" dirty="0">
                <a:latin typeface="Avenir Next LT Pro Light" panose="020B0304020202020204" pitchFamily="34" charset="-18"/>
                <a:cs typeface="Calibri" pitchFamily="34" charset="0"/>
              </a:rPr>
              <a:t>Zjednoczone Emiraty Arabskie. </a:t>
            </a:r>
          </a:p>
          <a:p>
            <a:endParaRPr lang="pl-PL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330056D-A206-273C-C73D-FBF66AC2F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id="{6FCBDF19-E7C8-5D70-E829-E8E25ED6CD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519274"/>
              </p:ext>
            </p:extLst>
          </p:nvPr>
        </p:nvGraphicFramePr>
        <p:xfrm>
          <a:off x="5925727" y="1273324"/>
          <a:ext cx="5990331" cy="470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B58BF423-9494-E45B-3875-7BFDAEB932E0}"/>
              </a:ext>
            </a:extLst>
          </p:cNvPr>
          <p:cNvSpPr txBox="1"/>
          <p:nvPr/>
        </p:nvSpPr>
        <p:spPr>
          <a:xfrm>
            <a:off x="433258" y="736475"/>
            <a:ext cx="49448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-18"/>
              </a:rPr>
              <a:t>Narodowości cudzoziemców, dla których zarejestrowano </a:t>
            </a:r>
            <a:r>
              <a:rPr lang="pl-PL" sz="2000" b="1" dirty="0">
                <a:solidFill>
                  <a:srgbClr val="A40000"/>
                </a:solidFill>
                <a:latin typeface="Avenir Next LT Pro" panose="020B0504020202020204" pitchFamily="34" charset="-18"/>
              </a:rPr>
              <a:t>zezwolenia na pracę sezonową 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-18"/>
              </a:rPr>
              <a:t>w 2024 r.</a:t>
            </a:r>
          </a:p>
        </p:txBody>
      </p:sp>
    </p:spTree>
    <p:extLst>
      <p:ext uri="{BB962C8B-B14F-4D97-AF65-F5344CB8AC3E}">
        <p14:creationId xmlns:p14="http://schemas.microsoft.com/office/powerpoint/2010/main" val="2068885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52DE30B-438A-5C54-2B98-8E939604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20C1F73-B597-7C95-DD3C-8DE70774DABB}"/>
              </a:ext>
            </a:extLst>
          </p:cNvPr>
          <p:cNvSpPr txBox="1"/>
          <p:nvPr/>
        </p:nvSpPr>
        <p:spPr>
          <a:xfrm>
            <a:off x="530942" y="746286"/>
            <a:ext cx="8239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Avenir Next LT Pro Light" panose="020B0304020202020204" pitchFamily="34" charset="-18"/>
              </a:rPr>
              <a:t>Środki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Avenir Next LT Pro Light" panose="020B0304020202020204" pitchFamily="34" charset="-18"/>
              </a:rPr>
              <a:t>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Avenir Next LT Pro Light" panose="020B0304020202020204" pitchFamily="34" charset="-18"/>
              </a:rPr>
              <a:t>finansowe wg źródeł finansowania w 2024 roku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Avenir Next LT Pro Light" panose="020B0304020202020204" pitchFamily="34" charset="-18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FCE4B6-9A19-FEDC-B136-BF1921B93490}"/>
              </a:ext>
            </a:extLst>
          </p:cNvPr>
          <p:cNvSpPr txBox="1"/>
          <p:nvPr/>
        </p:nvSpPr>
        <p:spPr>
          <a:xfrm>
            <a:off x="9537290" y="1002226"/>
            <a:ext cx="224175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6012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DD0F40"/>
                </a:solidFill>
                <a:effectLst/>
                <a:uLnTx/>
                <a:uFillTx/>
                <a:latin typeface="Avenir Next LT Pro Light" panose="020B0304020202020204" pitchFamily="34" charset="-18"/>
                <a:cs typeface="Calibri" panose="020F0502020204030204" pitchFamily="34" charset="0"/>
              </a:rPr>
              <a:t>ŁĄCZNIE BLISKO</a:t>
            </a:r>
          </a:p>
          <a:p>
            <a:pPr marL="0" marR="0" lvl="0" indent="0" algn="ctr" defTabSz="96012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DD0F40"/>
                </a:solidFill>
                <a:effectLst/>
                <a:uLnTx/>
                <a:uFillTx/>
                <a:latin typeface="Avenir Next LT Pro Light" panose="020B0304020202020204" pitchFamily="34" charset="-18"/>
                <a:cs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rgbClr val="DD0F40"/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6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DD0F40"/>
                </a:solidFill>
                <a:effectLst/>
                <a:uLnTx/>
                <a:uFillTx/>
                <a:latin typeface="Avenir Next LT Pro Light" panose="020B0304020202020204" pitchFamily="34" charset="-18"/>
                <a:cs typeface="Calibri" panose="020F0502020204030204" pitchFamily="34" charset="0"/>
              </a:rPr>
              <a:t>,3 MLN ZŁ</a:t>
            </a:r>
          </a:p>
        </p:txBody>
      </p:sp>
      <p:sp>
        <p:nvSpPr>
          <p:cNvPr id="8" name="Prostokąt zaokrąglony 11" descr="prostokąt zaokrąglony&#10;">
            <a:extLst>
              <a:ext uri="{FF2B5EF4-FFF2-40B4-BE49-F238E27FC236}">
                <a16:creationId xmlns:a16="http://schemas.microsoft.com/office/drawing/2014/main" id="{CA12830A-032F-0A49-9920-E04BACCC9DC9}"/>
              </a:ext>
            </a:extLst>
          </p:cNvPr>
          <p:cNvSpPr>
            <a:spLocks noChangeAspect="1"/>
          </p:cNvSpPr>
          <p:nvPr/>
        </p:nvSpPr>
        <p:spPr>
          <a:xfrm>
            <a:off x="9743263" y="2103084"/>
            <a:ext cx="1829809" cy="1829811"/>
          </a:xfrm>
          <a:prstGeom prst="roundRect">
            <a:avLst/>
          </a:prstGeom>
          <a:solidFill>
            <a:srgbClr val="DD0F4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pl-PL"/>
            </a:defPPr>
          </a:lstStyle>
          <a:p>
            <a:pPr algn="ctr" rtl="0"/>
            <a:endParaRPr lang="pl-PL" dirty="0">
              <a:solidFill>
                <a:srgbClr val="DD0F40"/>
              </a:solidFill>
            </a:endParaRPr>
          </a:p>
        </p:txBody>
      </p:sp>
      <p:pic>
        <p:nvPicPr>
          <p:cNvPr id="9" name="Grafika 8" descr="Świnka-skarbonka z pełnym wypełnieniem">
            <a:extLst>
              <a:ext uri="{FF2B5EF4-FFF2-40B4-BE49-F238E27FC236}">
                <a16:creationId xmlns:a16="http://schemas.microsoft.com/office/drawing/2014/main" id="{F8F785BC-00B5-238C-AA4F-2439CC9F90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1303" y="2337688"/>
            <a:ext cx="1219200" cy="1219205"/>
          </a:xfrm>
          <a:prstGeom prst="rect">
            <a:avLst/>
          </a:prstGeom>
        </p:spPr>
      </p:pic>
      <p:pic>
        <p:nvPicPr>
          <p:cNvPr id="6" name="Grafika 5" descr="Monety z wypełnieniem pełnym">
            <a:extLst>
              <a:ext uri="{FF2B5EF4-FFF2-40B4-BE49-F238E27FC236}">
                <a16:creationId xmlns:a16="http://schemas.microsoft.com/office/drawing/2014/main" id="{2A45FB32-A8E8-1C78-8479-402CA4BE5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6503" y="4083735"/>
            <a:ext cx="914400" cy="914400"/>
          </a:xfrm>
          <a:prstGeom prst="rect">
            <a:avLst/>
          </a:prstGeom>
        </p:spPr>
      </p:pic>
      <p:pic>
        <p:nvPicPr>
          <p:cNvPr id="15" name="Grafika 14" descr="Pieniądze z wypełnieniem pełnym">
            <a:extLst>
              <a:ext uri="{FF2B5EF4-FFF2-40B4-BE49-F238E27FC236}">
                <a16:creationId xmlns:a16="http://schemas.microsoft.com/office/drawing/2014/main" id="{80D95DF7-75CC-DCF6-396D-8D6DCB1D4A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08734" y="4645088"/>
            <a:ext cx="1570520" cy="15705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</p:spPr>
      </p:pic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E96D6E12-9C63-384F-856A-EE2034E91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208906"/>
              </p:ext>
            </p:extLst>
          </p:nvPr>
        </p:nvGraphicFramePr>
        <p:xfrm>
          <a:off x="412955" y="1376516"/>
          <a:ext cx="8809703" cy="51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8915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9A0E10-3643-5678-50CE-F079607B4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07347"/>
            <a:ext cx="11029616" cy="481526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rgbClr val="1583AF"/>
                </a:solidFill>
                <a:latin typeface="Avenir Next LT Pro" panose="020B0504020202020204" pitchFamily="34" charset="-18"/>
              </a:rPr>
              <a:t>Stan bezrobocia w powiecie rawskim w latach 1990 - 2024</a:t>
            </a:r>
            <a:endParaRPr lang="pl-PL" sz="2400" dirty="0">
              <a:solidFill>
                <a:srgbClr val="1583AF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AE941B-E838-AECA-5FF5-758288A1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99E496E-DACB-FE26-7DC9-6FE82646F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467910"/>
              </p:ext>
            </p:extLst>
          </p:nvPr>
        </p:nvGraphicFramePr>
        <p:xfrm>
          <a:off x="0" y="1088873"/>
          <a:ext cx="12192000" cy="505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ymbol zastępczy tekstu 8">
            <a:extLst>
              <a:ext uri="{FF2B5EF4-FFF2-40B4-BE49-F238E27FC236}">
                <a16:creationId xmlns:a16="http://schemas.microsoft.com/office/drawing/2014/main" id="{04EE46BF-7839-0F38-C17C-623C70977B6D}"/>
              </a:ext>
            </a:extLst>
          </p:cNvPr>
          <p:cNvSpPr>
            <a:spLocks noGrp="1"/>
          </p:cNvSpPr>
          <p:nvPr/>
        </p:nvSpPr>
        <p:spPr>
          <a:xfrm>
            <a:off x="226144" y="6217300"/>
            <a:ext cx="11965856" cy="43990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1583AF"/>
              </a:buClr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  <a:t>Poziom bezrobocia na koniec 2024 r. osiągnął poziom 555 osób, który był najniższym od 1990 r. </a:t>
            </a:r>
          </a:p>
          <a:p>
            <a:pPr algn="just"/>
            <a:endParaRPr lang="pl-PL" sz="2000" dirty="0">
              <a:solidFill>
                <a:srgbClr val="146A6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39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E5CD6C-64EA-931D-45A3-068530FCD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1590" y="923455"/>
            <a:ext cx="3705777" cy="5391887"/>
          </a:xfrm>
        </p:spPr>
        <p:txBody>
          <a:bodyPr>
            <a:normAutofit fontScale="77500" lnSpcReduction="20000"/>
          </a:bodyPr>
          <a:lstStyle/>
          <a:p>
            <a:r>
              <a:rPr lang="pl-PL" sz="3600" b="1" dirty="0">
                <a:solidFill>
                  <a:schemeClr val="bg1"/>
                </a:solidFill>
                <a:latin typeface="Avenir Next LT Pro Light" panose="020B0304020202020204" pitchFamily="34" charset="-18"/>
              </a:rPr>
              <a:t>PROJEKT</a:t>
            </a:r>
          </a:p>
          <a:p>
            <a:r>
              <a:rPr lang="pl-PL" sz="3500" b="1" dirty="0">
                <a:solidFill>
                  <a:schemeClr val="bg1"/>
                </a:solidFill>
                <a:latin typeface="Avenir Next LT Pro Light" panose="020B0304020202020204" pitchFamily="34" charset="-18"/>
              </a:rPr>
              <a:t>współfinansowany </a:t>
            </a:r>
          </a:p>
          <a:p>
            <a:r>
              <a:rPr lang="pl-PL" sz="3600" b="1" dirty="0">
                <a:solidFill>
                  <a:schemeClr val="bg1"/>
                </a:solidFill>
                <a:latin typeface="Avenir Next LT Pro Light" panose="020B0304020202020204" pitchFamily="34" charset="-18"/>
              </a:rPr>
              <a:t>z Europejskiego Funduszu Społecznego </a:t>
            </a:r>
          </a:p>
          <a:p>
            <a:r>
              <a:rPr lang="pl-PL" sz="3600" b="1" dirty="0">
                <a:solidFill>
                  <a:schemeClr val="bg1"/>
                </a:solidFill>
                <a:latin typeface="Avenir Next LT Pro Light" panose="020B0304020202020204" pitchFamily="34" charset="-18"/>
              </a:rPr>
              <a:t>(EFS PLUS)</a:t>
            </a:r>
          </a:p>
          <a:p>
            <a:r>
              <a:rPr lang="pl-PL" sz="3600" b="1" dirty="0">
                <a:solidFill>
                  <a:schemeClr val="bg1"/>
                </a:solidFill>
                <a:latin typeface="Avenir Next LT Pro Light" panose="020B0304020202020204" pitchFamily="34" charset="-18"/>
              </a:rPr>
              <a:t>realizowany </a:t>
            </a:r>
            <a:br>
              <a:rPr lang="pl-PL" sz="3600" b="1" dirty="0">
                <a:solidFill>
                  <a:schemeClr val="bg1"/>
                </a:solidFill>
                <a:latin typeface="Avenir Next LT Pro Light" panose="020B0304020202020204" pitchFamily="34" charset="-18"/>
              </a:rPr>
            </a:br>
            <a:r>
              <a:rPr lang="pl-PL" sz="3600" b="1" dirty="0">
                <a:solidFill>
                  <a:schemeClr val="bg1"/>
                </a:solidFill>
                <a:latin typeface="Avenir Next LT Pro Light" panose="020B0304020202020204" pitchFamily="34" charset="-18"/>
              </a:rPr>
              <a:t>w Powiatowym Urzędzie Pracy </a:t>
            </a:r>
          </a:p>
          <a:p>
            <a:br>
              <a:rPr lang="pl-PL" sz="3600" b="1" dirty="0">
                <a:solidFill>
                  <a:schemeClr val="bg1"/>
                </a:solidFill>
                <a:latin typeface="Avenir Next LT Pro Light" panose="020B0304020202020204" pitchFamily="34" charset="-18"/>
              </a:rPr>
            </a:br>
            <a:r>
              <a:rPr lang="pl-PL" sz="3600" b="1" dirty="0">
                <a:solidFill>
                  <a:schemeClr val="bg1"/>
                </a:solidFill>
                <a:latin typeface="Avenir Next LT Pro Light" panose="020B0304020202020204" pitchFamily="34" charset="-18"/>
              </a:rPr>
              <a:t>w 2024 roku</a:t>
            </a:r>
            <a:endParaRPr lang="pl-PL" sz="3600" dirty="0">
              <a:solidFill>
                <a:schemeClr val="bg1"/>
              </a:solidFill>
              <a:latin typeface="Avenir Next LT Pro Light" panose="020B0304020202020204" pitchFamily="34" charset="-18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D7D8FCF-092B-B84F-399B-9A5D7A90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2CF9937-9CD6-DEF1-0866-FF65079FB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251" y="684842"/>
            <a:ext cx="7340123" cy="583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AKTYWIZACJA OSÓB BEZROBOTNYCH W POWIECIE RAWSKIM (I)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E3DC09A-30D7-DAA4-B520-D96DAC6916E6}"/>
              </a:ext>
            </a:extLst>
          </p:cNvPr>
          <p:cNvSpPr txBox="1"/>
          <p:nvPr/>
        </p:nvSpPr>
        <p:spPr>
          <a:xfrm>
            <a:off x="4478251" y="1302838"/>
            <a:ext cx="3456384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FINANSOWANIE 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PROJEKTU: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DA2AEDF-4A56-4573-06EA-58B78B9FC92F}"/>
              </a:ext>
            </a:extLst>
          </p:cNvPr>
          <p:cNvSpPr txBox="1"/>
          <p:nvPr/>
        </p:nvSpPr>
        <p:spPr>
          <a:xfrm>
            <a:off x="4257367" y="1710924"/>
            <a:ext cx="7934633" cy="1594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realizację projektu uzyskano dofinansowanie z Unii Europejskiej </a:t>
            </a:r>
            <a:b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programu regionalnego </a:t>
            </a:r>
            <a:r>
              <a:rPr lang="pl-PL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Fundusze Europejskie dla Łódzkiego 2021 – 2027 Priorytetu FELD.07: </a:t>
            </a: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Fundusze 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uropejskie dla zatrudnienia i integracji w Łódzkiem </a:t>
            </a:r>
            <a:r>
              <a:rPr lang="pl-PL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Działania FELD.07.01: </a:t>
            </a: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Aktywizacja zawodowa – PUP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EA9E573-F430-EDB8-25E2-DB4F50FD0887}"/>
              </a:ext>
            </a:extLst>
          </p:cNvPr>
          <p:cNvSpPr txBox="1"/>
          <p:nvPr/>
        </p:nvSpPr>
        <p:spPr>
          <a:xfrm>
            <a:off x="4478251" y="3106243"/>
            <a:ext cx="3960440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 DOCELOWA: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4BE874B-3330-15F9-ED51-54390B6E7EDF}"/>
              </a:ext>
            </a:extLst>
          </p:cNvPr>
          <p:cNvSpPr txBox="1"/>
          <p:nvPr/>
        </p:nvSpPr>
        <p:spPr>
          <a:xfrm>
            <a:off x="4336447" y="3498106"/>
            <a:ext cx="7855553" cy="2725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projektu mogą skorzystać osoby bezrobotne zarejestrowane w PUP w Rawie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Mazowieckiej,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szczególności osoby znajdujące się w trudnej sytuacji na rynku pracy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 najmniej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wszystkich uczestników projektu), to jest: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młode,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starsze,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długotrwale bezrobotne,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kobiety,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o niskich kwalifikacjach,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z niepełnosprawnościami.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44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0F15E-96A0-1310-DD17-D83B5B869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327C6A6-36F3-9831-7E28-C870D010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0333B82-6EE2-3DCA-612A-CC28108AAD30}"/>
              </a:ext>
            </a:extLst>
          </p:cNvPr>
          <p:cNvSpPr txBox="1"/>
          <p:nvPr/>
        </p:nvSpPr>
        <p:spPr>
          <a:xfrm>
            <a:off x="361635" y="886221"/>
            <a:ext cx="2328732" cy="461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1800" b="1" dirty="0">
                <a:solidFill>
                  <a:srgbClr val="433F3F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Arial Unicode MS" panose="020B0604020202020204" pitchFamily="34" charset="-128"/>
              </a:rPr>
              <a:t>Projekt pod nazwą:</a:t>
            </a:r>
            <a:endParaRPr lang="pl-PL" altLang="pl-PL" sz="1800" b="1" dirty="0">
              <a:solidFill>
                <a:srgbClr val="433F3F"/>
              </a:solidFill>
              <a:latin typeface="Avenir Next LT Pro Light" panose="020B0304020202020204" pitchFamily="34" charset="-18"/>
              <a:ea typeface="Verdana" panose="020B060403050404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C36836F-9783-E01E-DA3B-FBC787896AF6}"/>
              </a:ext>
            </a:extLst>
          </p:cNvPr>
          <p:cNvSpPr txBox="1"/>
          <p:nvPr/>
        </p:nvSpPr>
        <p:spPr>
          <a:xfrm>
            <a:off x="2095521" y="1214593"/>
            <a:ext cx="9921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152000"/>
            </a:pPr>
            <a:endParaRPr lang="pl-PL" sz="1600" b="1" dirty="0">
              <a:solidFill>
                <a:srgbClr val="DD0F40"/>
              </a:solidFill>
              <a:latin typeface="Avenir Next LT Pro Light" panose="020B0304020202020204" pitchFamily="34" charset="-18"/>
              <a:ea typeface="Verdana" panose="020B0604030504040204" pitchFamily="34" charset="0"/>
            </a:endParaRPr>
          </a:p>
          <a:p>
            <a:pPr>
              <a:buClr>
                <a:srgbClr val="0070C0"/>
              </a:buClr>
              <a:buSzPct val="152000"/>
            </a:pPr>
            <a:r>
              <a:rPr lang="pl-PL" sz="1600" b="1" dirty="0">
                <a:solidFill>
                  <a:srgbClr val="DD0F40"/>
                </a:solidFill>
                <a:latin typeface="Avenir Next LT Pro Light" panose="020B0304020202020204" pitchFamily="34" charset="-18"/>
                <a:ea typeface="Verdana" panose="020B0604030504040204" pitchFamily="34" charset="0"/>
              </a:rPr>
              <a:t>„</a:t>
            </a:r>
            <a:r>
              <a:rPr lang="pl-PL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DD0F40"/>
                </a:solidFill>
                <a:effectLst/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AKTYWIZACJA OSÓB BEZROBOTNYCH W POWIECIE RAWSKIM </a:t>
            </a:r>
            <a:r>
              <a:rPr lang="pl-PL" sz="2000" b="1" dirty="0">
                <a:solidFill>
                  <a:srgbClr val="DD0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(I)”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29E59BF-B0C9-6988-D42D-176BD02F7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53" y="630278"/>
            <a:ext cx="5759450" cy="6115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323C038-7EB6-72F2-D78F-EBCD132852DF}"/>
              </a:ext>
            </a:extLst>
          </p:cNvPr>
          <p:cNvSpPr txBox="1"/>
          <p:nvPr/>
        </p:nvSpPr>
        <p:spPr>
          <a:xfrm>
            <a:off x="382379" y="2012341"/>
            <a:ext cx="2573784" cy="35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FORMY WSPARCIA:</a:t>
            </a:r>
            <a:endParaRPr lang="pl-P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2740563-EADB-4FDE-79FD-7AC39ED65A5D}"/>
              </a:ext>
            </a:extLst>
          </p:cNvPr>
          <p:cNvSpPr txBox="1"/>
          <p:nvPr/>
        </p:nvSpPr>
        <p:spPr>
          <a:xfrm>
            <a:off x="780666" y="2190948"/>
            <a:ext cx="11235986" cy="4588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28575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identyfikacja potrzeb uczestników projektu (poprzez opracowanie lub aktualizację dokumentu o nazwie </a:t>
            </a:r>
            <a:r>
              <a:rPr lang="pl-P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Indywidualny Plan Działania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który określa zakres wsparcia dla danej osoby, jest z nią uzgodniony i podlega ewentualnej aktualizacji w trakcie projektu – tzw. </a:t>
            </a:r>
            <a:r>
              <a:rPr lang="pl-P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IPD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osób młodych do 29 roku życia IPD zostanie poszerzone o diagnozę umiejętności cyfrowych z wykorzystaniem narzędzia rekomendowanego przez ministra właściwego do spraw pracy. Po przeprowadzeniu diagnozy w razie potrzeby uzupełniony zostanie poziom kompetencji uczestnika projektu.</a:t>
            </a:r>
          </a:p>
          <a:p>
            <a:pPr marL="514350" indent="-285750">
              <a:lnSpc>
                <a:spcPct val="11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poradnictwo zawodowe lub pośrednictwo pracy</a:t>
            </a:r>
          </a:p>
          <a:p>
            <a:pPr marL="514350" indent="-285750">
              <a:lnSpc>
                <a:spcPct val="11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staże zawodowe</a:t>
            </a:r>
          </a:p>
          <a:p>
            <a:pPr marL="514350" indent="-285750">
              <a:lnSpc>
                <a:spcPct val="11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dotacje na podjęcie działalności gospodarczej</a:t>
            </a:r>
          </a:p>
          <a:p>
            <a:pPr marL="5143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2F0EE0DE-7D5D-496F-692C-B00A3D8682AB}"/>
              </a:ext>
            </a:extLst>
          </p:cNvPr>
          <p:cNvSpPr/>
          <p:nvPr/>
        </p:nvSpPr>
        <p:spPr>
          <a:xfrm rot="16200000">
            <a:off x="537124" y="4420274"/>
            <a:ext cx="528571" cy="838063"/>
          </a:xfrm>
          <a:prstGeom prst="downArrow">
            <a:avLst>
              <a:gd name="adj1" fmla="val 50000"/>
              <a:gd name="adj2" fmla="val 70212"/>
            </a:avLst>
          </a:prstGeom>
          <a:solidFill>
            <a:srgbClr val="DD0F4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5C07306D-F850-3DF8-0147-2859FEA09C3D}"/>
              </a:ext>
            </a:extLst>
          </p:cNvPr>
          <p:cNvSpPr/>
          <p:nvPr/>
        </p:nvSpPr>
        <p:spPr>
          <a:xfrm rot="16200000">
            <a:off x="516380" y="2428941"/>
            <a:ext cx="528571" cy="838063"/>
          </a:xfrm>
          <a:prstGeom prst="downArrow">
            <a:avLst>
              <a:gd name="adj1" fmla="val 50000"/>
              <a:gd name="adj2" fmla="val 70212"/>
            </a:avLst>
          </a:prstGeom>
          <a:solidFill>
            <a:srgbClr val="DD0F4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131304F6-9AF6-FFCF-4873-516D84ACE142}"/>
              </a:ext>
            </a:extLst>
          </p:cNvPr>
          <p:cNvSpPr/>
          <p:nvPr/>
        </p:nvSpPr>
        <p:spPr>
          <a:xfrm rot="16200000">
            <a:off x="537125" y="4968541"/>
            <a:ext cx="528571" cy="838063"/>
          </a:xfrm>
          <a:prstGeom prst="downArrow">
            <a:avLst>
              <a:gd name="adj1" fmla="val 50000"/>
              <a:gd name="adj2" fmla="val 70212"/>
            </a:avLst>
          </a:prstGeom>
          <a:solidFill>
            <a:srgbClr val="DD0F4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Strzałka: w dół 18">
            <a:extLst>
              <a:ext uri="{FF2B5EF4-FFF2-40B4-BE49-F238E27FC236}">
                <a16:creationId xmlns:a16="http://schemas.microsoft.com/office/drawing/2014/main" id="{CBC9A4BF-1841-C85B-7473-9E4A8F24A2D8}"/>
              </a:ext>
            </a:extLst>
          </p:cNvPr>
          <p:cNvSpPr/>
          <p:nvPr/>
        </p:nvSpPr>
        <p:spPr>
          <a:xfrm rot="16200000">
            <a:off x="537125" y="5457719"/>
            <a:ext cx="528571" cy="838063"/>
          </a:xfrm>
          <a:prstGeom prst="downArrow">
            <a:avLst>
              <a:gd name="adj1" fmla="val 50000"/>
              <a:gd name="adj2" fmla="val 70212"/>
            </a:avLst>
          </a:prstGeom>
          <a:solidFill>
            <a:srgbClr val="DD0F4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2106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afika 25" descr="Grupa z wypełnieniem pełnym">
            <a:extLst>
              <a:ext uri="{FF2B5EF4-FFF2-40B4-BE49-F238E27FC236}">
                <a16:creationId xmlns:a16="http://schemas.microsoft.com/office/drawing/2014/main" id="{8A18C8D5-63F3-9ABD-3EDB-A6F57EE4D63F}"/>
              </a:ext>
            </a:extLst>
          </p:cNvPr>
          <p:cNvGrpSpPr/>
          <p:nvPr/>
        </p:nvGrpSpPr>
        <p:grpSpPr>
          <a:xfrm>
            <a:off x="3663699" y="3749559"/>
            <a:ext cx="1550172" cy="897351"/>
            <a:chOff x="785110" y="3660750"/>
            <a:chExt cx="1775554" cy="1184929"/>
          </a:xfrm>
          <a:solidFill>
            <a:srgbClr val="DD0F40"/>
          </a:solidFill>
        </p:grpSpPr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57FBAC48-E98A-E8AD-056A-DEB6E9BA1A5A}"/>
                </a:ext>
              </a:extLst>
            </p:cNvPr>
            <p:cNvSpPr/>
            <p:nvPr/>
          </p:nvSpPr>
          <p:spPr>
            <a:xfrm>
              <a:off x="2202143" y="3660750"/>
              <a:ext cx="211594" cy="211594"/>
            </a:xfrm>
            <a:custGeom>
              <a:avLst/>
              <a:gdLst>
                <a:gd name="connsiteX0" fmla="*/ 211594 w 211594"/>
                <a:gd name="connsiteY0" fmla="*/ 105797 h 211594"/>
                <a:gd name="connsiteX1" fmla="*/ 105797 w 211594"/>
                <a:gd name="connsiteY1" fmla="*/ 211594 h 211594"/>
                <a:gd name="connsiteX2" fmla="*/ 0 w 211594"/>
                <a:gd name="connsiteY2" fmla="*/ 105797 h 211594"/>
                <a:gd name="connsiteX3" fmla="*/ 105797 w 211594"/>
                <a:gd name="connsiteY3" fmla="*/ 0 h 211594"/>
                <a:gd name="connsiteX4" fmla="*/ 211594 w 211594"/>
                <a:gd name="connsiteY4" fmla="*/ 105797 h 2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94" h="211594">
                  <a:moveTo>
                    <a:pt x="211594" y="105797"/>
                  </a:moveTo>
                  <a:cubicBezTo>
                    <a:pt x="211594" y="164227"/>
                    <a:pt x="164227" y="211594"/>
                    <a:pt x="105797" y="211594"/>
                  </a:cubicBezTo>
                  <a:cubicBezTo>
                    <a:pt x="47367" y="211594"/>
                    <a:pt x="0" y="164227"/>
                    <a:pt x="0" y="105797"/>
                  </a:cubicBezTo>
                  <a:cubicBezTo>
                    <a:pt x="0" y="47367"/>
                    <a:pt x="47367" y="0"/>
                    <a:pt x="105797" y="0"/>
                  </a:cubicBezTo>
                  <a:cubicBezTo>
                    <a:pt x="164227" y="0"/>
                    <a:pt x="211594" y="47367"/>
                    <a:pt x="211594" y="105797"/>
                  </a:cubicBezTo>
                  <a:close/>
                </a:path>
              </a:pathLst>
            </a:custGeom>
            <a:solidFill>
              <a:srgbClr val="DD0F40"/>
            </a:solidFill>
            <a:ln w="21134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A66CF58B-A67D-8C8E-7FA6-5816A4383A5D}"/>
                </a:ext>
              </a:extLst>
            </p:cNvPr>
            <p:cNvSpPr/>
            <p:nvPr/>
          </p:nvSpPr>
          <p:spPr>
            <a:xfrm>
              <a:off x="932576" y="3660750"/>
              <a:ext cx="211594" cy="211594"/>
            </a:xfrm>
            <a:custGeom>
              <a:avLst/>
              <a:gdLst>
                <a:gd name="connsiteX0" fmla="*/ 211594 w 211594"/>
                <a:gd name="connsiteY0" fmla="*/ 105797 h 211594"/>
                <a:gd name="connsiteX1" fmla="*/ 105797 w 211594"/>
                <a:gd name="connsiteY1" fmla="*/ 211594 h 211594"/>
                <a:gd name="connsiteX2" fmla="*/ 0 w 211594"/>
                <a:gd name="connsiteY2" fmla="*/ 105797 h 211594"/>
                <a:gd name="connsiteX3" fmla="*/ 105797 w 211594"/>
                <a:gd name="connsiteY3" fmla="*/ 0 h 211594"/>
                <a:gd name="connsiteX4" fmla="*/ 211594 w 211594"/>
                <a:gd name="connsiteY4" fmla="*/ 105797 h 2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94" h="211594">
                  <a:moveTo>
                    <a:pt x="211594" y="105797"/>
                  </a:moveTo>
                  <a:cubicBezTo>
                    <a:pt x="211594" y="164227"/>
                    <a:pt x="164227" y="211594"/>
                    <a:pt x="105797" y="211594"/>
                  </a:cubicBezTo>
                  <a:cubicBezTo>
                    <a:pt x="47367" y="211594"/>
                    <a:pt x="0" y="164227"/>
                    <a:pt x="0" y="105797"/>
                  </a:cubicBezTo>
                  <a:cubicBezTo>
                    <a:pt x="0" y="47367"/>
                    <a:pt x="47367" y="0"/>
                    <a:pt x="105797" y="0"/>
                  </a:cubicBezTo>
                  <a:cubicBezTo>
                    <a:pt x="164227" y="0"/>
                    <a:pt x="211594" y="47367"/>
                    <a:pt x="211594" y="105797"/>
                  </a:cubicBezTo>
                  <a:close/>
                </a:path>
              </a:pathLst>
            </a:custGeom>
            <a:solidFill>
              <a:srgbClr val="DD0F40"/>
            </a:solidFill>
            <a:ln w="21134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650D1DD0-4665-E7E9-4932-79EF8307FCAD}"/>
                </a:ext>
              </a:extLst>
            </p:cNvPr>
            <p:cNvSpPr/>
            <p:nvPr/>
          </p:nvSpPr>
          <p:spPr>
            <a:xfrm>
              <a:off x="1778954" y="3660750"/>
              <a:ext cx="211594" cy="211594"/>
            </a:xfrm>
            <a:custGeom>
              <a:avLst/>
              <a:gdLst>
                <a:gd name="connsiteX0" fmla="*/ 211594 w 211594"/>
                <a:gd name="connsiteY0" fmla="*/ 105797 h 211594"/>
                <a:gd name="connsiteX1" fmla="*/ 105797 w 211594"/>
                <a:gd name="connsiteY1" fmla="*/ 211594 h 211594"/>
                <a:gd name="connsiteX2" fmla="*/ 0 w 211594"/>
                <a:gd name="connsiteY2" fmla="*/ 105797 h 211594"/>
                <a:gd name="connsiteX3" fmla="*/ 105797 w 211594"/>
                <a:gd name="connsiteY3" fmla="*/ 0 h 211594"/>
                <a:gd name="connsiteX4" fmla="*/ 211594 w 211594"/>
                <a:gd name="connsiteY4" fmla="*/ 105797 h 2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94" h="211594">
                  <a:moveTo>
                    <a:pt x="211594" y="105797"/>
                  </a:moveTo>
                  <a:cubicBezTo>
                    <a:pt x="211594" y="164227"/>
                    <a:pt x="164227" y="211594"/>
                    <a:pt x="105797" y="211594"/>
                  </a:cubicBezTo>
                  <a:cubicBezTo>
                    <a:pt x="47367" y="211594"/>
                    <a:pt x="0" y="164227"/>
                    <a:pt x="0" y="105797"/>
                  </a:cubicBezTo>
                  <a:cubicBezTo>
                    <a:pt x="0" y="47367"/>
                    <a:pt x="47367" y="0"/>
                    <a:pt x="105797" y="0"/>
                  </a:cubicBezTo>
                  <a:cubicBezTo>
                    <a:pt x="164227" y="0"/>
                    <a:pt x="211594" y="47367"/>
                    <a:pt x="211594" y="105797"/>
                  </a:cubicBezTo>
                  <a:close/>
                </a:path>
              </a:pathLst>
            </a:custGeom>
            <a:solidFill>
              <a:srgbClr val="DD0F40"/>
            </a:solidFill>
            <a:ln w="21134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3CFE0827-103B-73B4-F9B2-5EBA5DC82BB0}"/>
                </a:ext>
              </a:extLst>
            </p:cNvPr>
            <p:cNvSpPr/>
            <p:nvPr/>
          </p:nvSpPr>
          <p:spPr>
            <a:xfrm>
              <a:off x="1355765" y="3660750"/>
              <a:ext cx="211594" cy="211594"/>
            </a:xfrm>
            <a:custGeom>
              <a:avLst/>
              <a:gdLst>
                <a:gd name="connsiteX0" fmla="*/ 211594 w 211594"/>
                <a:gd name="connsiteY0" fmla="*/ 105797 h 211594"/>
                <a:gd name="connsiteX1" fmla="*/ 105797 w 211594"/>
                <a:gd name="connsiteY1" fmla="*/ 211594 h 211594"/>
                <a:gd name="connsiteX2" fmla="*/ 0 w 211594"/>
                <a:gd name="connsiteY2" fmla="*/ 105797 h 211594"/>
                <a:gd name="connsiteX3" fmla="*/ 105797 w 211594"/>
                <a:gd name="connsiteY3" fmla="*/ 0 h 211594"/>
                <a:gd name="connsiteX4" fmla="*/ 211594 w 211594"/>
                <a:gd name="connsiteY4" fmla="*/ 105797 h 2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94" h="211594">
                  <a:moveTo>
                    <a:pt x="211594" y="105797"/>
                  </a:moveTo>
                  <a:cubicBezTo>
                    <a:pt x="211594" y="164227"/>
                    <a:pt x="164227" y="211594"/>
                    <a:pt x="105797" y="211594"/>
                  </a:cubicBezTo>
                  <a:cubicBezTo>
                    <a:pt x="47367" y="211594"/>
                    <a:pt x="0" y="164227"/>
                    <a:pt x="0" y="105797"/>
                  </a:cubicBezTo>
                  <a:cubicBezTo>
                    <a:pt x="0" y="47367"/>
                    <a:pt x="47367" y="0"/>
                    <a:pt x="105797" y="0"/>
                  </a:cubicBezTo>
                  <a:cubicBezTo>
                    <a:pt x="164227" y="0"/>
                    <a:pt x="211594" y="47367"/>
                    <a:pt x="211594" y="105797"/>
                  </a:cubicBezTo>
                  <a:close/>
                </a:path>
              </a:pathLst>
            </a:custGeom>
            <a:solidFill>
              <a:srgbClr val="DD0F40"/>
            </a:solidFill>
            <a:ln w="21134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5ED9395D-9B6A-0FA5-ED12-D851EF6AC9AB}"/>
                </a:ext>
              </a:extLst>
            </p:cNvPr>
            <p:cNvSpPr/>
            <p:nvPr/>
          </p:nvSpPr>
          <p:spPr>
            <a:xfrm>
              <a:off x="785110" y="3893504"/>
              <a:ext cx="1775554" cy="952175"/>
            </a:xfrm>
            <a:custGeom>
              <a:avLst/>
              <a:gdLst>
                <a:gd name="connsiteX0" fmla="*/ 1774628 w 1775554"/>
                <a:gd name="connsiteY0" fmla="*/ 391450 h 952175"/>
                <a:gd name="connsiteX1" fmla="*/ 1706918 w 1775554"/>
                <a:gd name="connsiteY1" fmla="*/ 82522 h 952175"/>
                <a:gd name="connsiteX2" fmla="*/ 1692106 w 1775554"/>
                <a:gd name="connsiteY2" fmla="*/ 59246 h 952175"/>
                <a:gd name="connsiteX3" fmla="*/ 1607468 w 1775554"/>
                <a:gd name="connsiteY3" fmla="*/ 14812 h 952175"/>
                <a:gd name="connsiteX4" fmla="*/ 1522831 w 1775554"/>
                <a:gd name="connsiteY4" fmla="*/ 0 h 952175"/>
                <a:gd name="connsiteX5" fmla="*/ 1438193 w 1775554"/>
                <a:gd name="connsiteY5" fmla="*/ 14812 h 952175"/>
                <a:gd name="connsiteX6" fmla="*/ 1353555 w 1775554"/>
                <a:gd name="connsiteY6" fmla="*/ 59246 h 952175"/>
                <a:gd name="connsiteX7" fmla="*/ 1338743 w 1775554"/>
                <a:gd name="connsiteY7" fmla="*/ 82522 h 952175"/>
                <a:gd name="connsiteX8" fmla="*/ 1311236 w 1775554"/>
                <a:gd name="connsiteY8" fmla="*/ 207363 h 952175"/>
                <a:gd name="connsiteX9" fmla="*/ 1311236 w 1775554"/>
                <a:gd name="connsiteY9" fmla="*/ 207363 h 952175"/>
                <a:gd name="connsiteX10" fmla="*/ 1283729 w 1775554"/>
                <a:gd name="connsiteY10" fmla="*/ 82522 h 952175"/>
                <a:gd name="connsiteX11" fmla="*/ 1268917 w 1775554"/>
                <a:gd name="connsiteY11" fmla="*/ 59246 h 952175"/>
                <a:gd name="connsiteX12" fmla="*/ 1184279 w 1775554"/>
                <a:gd name="connsiteY12" fmla="*/ 14812 h 952175"/>
                <a:gd name="connsiteX13" fmla="*/ 1099642 w 1775554"/>
                <a:gd name="connsiteY13" fmla="*/ 0 h 952175"/>
                <a:gd name="connsiteX14" fmla="*/ 1015004 w 1775554"/>
                <a:gd name="connsiteY14" fmla="*/ 14812 h 952175"/>
                <a:gd name="connsiteX15" fmla="*/ 930366 w 1775554"/>
                <a:gd name="connsiteY15" fmla="*/ 59246 h 952175"/>
                <a:gd name="connsiteX16" fmla="*/ 915554 w 1775554"/>
                <a:gd name="connsiteY16" fmla="*/ 82522 h 952175"/>
                <a:gd name="connsiteX17" fmla="*/ 888047 w 1775554"/>
                <a:gd name="connsiteY17" fmla="*/ 205247 h 952175"/>
                <a:gd name="connsiteX18" fmla="*/ 888047 w 1775554"/>
                <a:gd name="connsiteY18" fmla="*/ 207363 h 952175"/>
                <a:gd name="connsiteX19" fmla="*/ 860540 w 1775554"/>
                <a:gd name="connsiteY19" fmla="*/ 82522 h 952175"/>
                <a:gd name="connsiteX20" fmla="*/ 845728 w 1775554"/>
                <a:gd name="connsiteY20" fmla="*/ 59246 h 952175"/>
                <a:gd name="connsiteX21" fmla="*/ 761090 w 1775554"/>
                <a:gd name="connsiteY21" fmla="*/ 14812 h 952175"/>
                <a:gd name="connsiteX22" fmla="*/ 676453 w 1775554"/>
                <a:gd name="connsiteY22" fmla="*/ 0 h 952175"/>
                <a:gd name="connsiteX23" fmla="*/ 591815 w 1775554"/>
                <a:gd name="connsiteY23" fmla="*/ 14812 h 952175"/>
                <a:gd name="connsiteX24" fmla="*/ 507177 w 1775554"/>
                <a:gd name="connsiteY24" fmla="*/ 59246 h 952175"/>
                <a:gd name="connsiteX25" fmla="*/ 492365 w 1775554"/>
                <a:gd name="connsiteY25" fmla="*/ 82522 h 952175"/>
                <a:gd name="connsiteX26" fmla="*/ 464858 w 1775554"/>
                <a:gd name="connsiteY26" fmla="*/ 205247 h 952175"/>
                <a:gd name="connsiteX27" fmla="*/ 464858 w 1775554"/>
                <a:gd name="connsiteY27" fmla="*/ 205247 h 952175"/>
                <a:gd name="connsiteX28" fmla="*/ 437351 w 1775554"/>
                <a:gd name="connsiteY28" fmla="*/ 82522 h 952175"/>
                <a:gd name="connsiteX29" fmla="*/ 422539 w 1775554"/>
                <a:gd name="connsiteY29" fmla="*/ 59246 h 952175"/>
                <a:gd name="connsiteX30" fmla="*/ 337901 w 1775554"/>
                <a:gd name="connsiteY30" fmla="*/ 14812 h 952175"/>
                <a:gd name="connsiteX31" fmla="*/ 253264 w 1775554"/>
                <a:gd name="connsiteY31" fmla="*/ 0 h 952175"/>
                <a:gd name="connsiteX32" fmla="*/ 168626 w 1775554"/>
                <a:gd name="connsiteY32" fmla="*/ 14812 h 952175"/>
                <a:gd name="connsiteX33" fmla="*/ 83988 w 1775554"/>
                <a:gd name="connsiteY33" fmla="*/ 59246 h 952175"/>
                <a:gd name="connsiteX34" fmla="*/ 69176 w 1775554"/>
                <a:gd name="connsiteY34" fmla="*/ 82522 h 952175"/>
                <a:gd name="connsiteX35" fmla="*/ 1466 w 1775554"/>
                <a:gd name="connsiteY35" fmla="*/ 389334 h 952175"/>
                <a:gd name="connsiteX36" fmla="*/ 35321 w 1775554"/>
                <a:gd name="connsiteY36" fmla="*/ 442233 h 952175"/>
                <a:gd name="connsiteX37" fmla="*/ 41669 w 1775554"/>
                <a:gd name="connsiteY37" fmla="*/ 442233 h 952175"/>
                <a:gd name="connsiteX38" fmla="*/ 83988 w 1775554"/>
                <a:gd name="connsiteY38" fmla="*/ 408377 h 952175"/>
                <a:gd name="connsiteX39" fmla="*/ 147466 w 1775554"/>
                <a:gd name="connsiteY39" fmla="*/ 126957 h 952175"/>
                <a:gd name="connsiteX40" fmla="*/ 147466 w 1775554"/>
                <a:gd name="connsiteY40" fmla="*/ 277189 h 952175"/>
                <a:gd name="connsiteX41" fmla="*/ 83988 w 1775554"/>
                <a:gd name="connsiteY41" fmla="*/ 592465 h 952175"/>
                <a:gd name="connsiteX42" fmla="*/ 147466 w 1775554"/>
                <a:gd name="connsiteY42" fmla="*/ 592465 h 952175"/>
                <a:gd name="connsiteX43" fmla="*/ 147466 w 1775554"/>
                <a:gd name="connsiteY43" fmla="*/ 952175 h 952175"/>
                <a:gd name="connsiteX44" fmla="*/ 232104 w 1775554"/>
                <a:gd name="connsiteY44" fmla="*/ 952175 h 952175"/>
                <a:gd name="connsiteX45" fmla="*/ 232104 w 1775554"/>
                <a:gd name="connsiteY45" fmla="*/ 592465 h 952175"/>
                <a:gd name="connsiteX46" fmla="*/ 274423 w 1775554"/>
                <a:gd name="connsiteY46" fmla="*/ 592465 h 952175"/>
                <a:gd name="connsiteX47" fmla="*/ 274423 w 1775554"/>
                <a:gd name="connsiteY47" fmla="*/ 952175 h 952175"/>
                <a:gd name="connsiteX48" fmla="*/ 359061 w 1775554"/>
                <a:gd name="connsiteY48" fmla="*/ 952175 h 952175"/>
                <a:gd name="connsiteX49" fmla="*/ 359061 w 1775554"/>
                <a:gd name="connsiteY49" fmla="*/ 592465 h 952175"/>
                <a:gd name="connsiteX50" fmla="*/ 422539 w 1775554"/>
                <a:gd name="connsiteY50" fmla="*/ 592465 h 952175"/>
                <a:gd name="connsiteX51" fmla="*/ 359061 w 1775554"/>
                <a:gd name="connsiteY51" fmla="*/ 277189 h 952175"/>
                <a:gd name="connsiteX52" fmla="*/ 359061 w 1775554"/>
                <a:gd name="connsiteY52" fmla="*/ 126957 h 952175"/>
                <a:gd name="connsiteX53" fmla="*/ 422539 w 1775554"/>
                <a:gd name="connsiteY53" fmla="*/ 410493 h 952175"/>
                <a:gd name="connsiteX54" fmla="*/ 462742 w 1775554"/>
                <a:gd name="connsiteY54" fmla="*/ 444348 h 952175"/>
                <a:gd name="connsiteX55" fmla="*/ 462742 w 1775554"/>
                <a:gd name="connsiteY55" fmla="*/ 444348 h 952175"/>
                <a:gd name="connsiteX56" fmla="*/ 502945 w 1775554"/>
                <a:gd name="connsiteY56" fmla="*/ 410493 h 952175"/>
                <a:gd name="connsiteX57" fmla="*/ 570655 w 1775554"/>
                <a:gd name="connsiteY57" fmla="*/ 126957 h 952175"/>
                <a:gd name="connsiteX58" fmla="*/ 570655 w 1775554"/>
                <a:gd name="connsiteY58" fmla="*/ 465508 h 952175"/>
                <a:gd name="connsiteX59" fmla="*/ 570655 w 1775554"/>
                <a:gd name="connsiteY59" fmla="*/ 952175 h 952175"/>
                <a:gd name="connsiteX60" fmla="*/ 655293 w 1775554"/>
                <a:gd name="connsiteY60" fmla="*/ 952175 h 952175"/>
                <a:gd name="connsiteX61" fmla="*/ 655293 w 1775554"/>
                <a:gd name="connsiteY61" fmla="*/ 465508 h 952175"/>
                <a:gd name="connsiteX62" fmla="*/ 697612 w 1775554"/>
                <a:gd name="connsiteY62" fmla="*/ 465508 h 952175"/>
                <a:gd name="connsiteX63" fmla="*/ 697612 w 1775554"/>
                <a:gd name="connsiteY63" fmla="*/ 952175 h 952175"/>
                <a:gd name="connsiteX64" fmla="*/ 782250 w 1775554"/>
                <a:gd name="connsiteY64" fmla="*/ 952175 h 952175"/>
                <a:gd name="connsiteX65" fmla="*/ 782250 w 1775554"/>
                <a:gd name="connsiteY65" fmla="*/ 465508 h 952175"/>
                <a:gd name="connsiteX66" fmla="*/ 782250 w 1775554"/>
                <a:gd name="connsiteY66" fmla="*/ 126957 h 952175"/>
                <a:gd name="connsiteX67" fmla="*/ 845728 w 1775554"/>
                <a:gd name="connsiteY67" fmla="*/ 410493 h 952175"/>
                <a:gd name="connsiteX68" fmla="*/ 888047 w 1775554"/>
                <a:gd name="connsiteY68" fmla="*/ 444348 h 952175"/>
                <a:gd name="connsiteX69" fmla="*/ 888047 w 1775554"/>
                <a:gd name="connsiteY69" fmla="*/ 444348 h 952175"/>
                <a:gd name="connsiteX70" fmla="*/ 888047 w 1775554"/>
                <a:gd name="connsiteY70" fmla="*/ 444348 h 952175"/>
                <a:gd name="connsiteX71" fmla="*/ 928250 w 1775554"/>
                <a:gd name="connsiteY71" fmla="*/ 410493 h 952175"/>
                <a:gd name="connsiteX72" fmla="*/ 993844 w 1775554"/>
                <a:gd name="connsiteY72" fmla="*/ 126957 h 952175"/>
                <a:gd name="connsiteX73" fmla="*/ 993844 w 1775554"/>
                <a:gd name="connsiteY73" fmla="*/ 279305 h 952175"/>
                <a:gd name="connsiteX74" fmla="*/ 930366 w 1775554"/>
                <a:gd name="connsiteY74" fmla="*/ 592465 h 952175"/>
                <a:gd name="connsiteX75" fmla="*/ 993844 w 1775554"/>
                <a:gd name="connsiteY75" fmla="*/ 592465 h 952175"/>
                <a:gd name="connsiteX76" fmla="*/ 993844 w 1775554"/>
                <a:gd name="connsiteY76" fmla="*/ 952175 h 952175"/>
                <a:gd name="connsiteX77" fmla="*/ 1078482 w 1775554"/>
                <a:gd name="connsiteY77" fmla="*/ 952175 h 952175"/>
                <a:gd name="connsiteX78" fmla="*/ 1078482 w 1775554"/>
                <a:gd name="connsiteY78" fmla="*/ 592465 h 952175"/>
                <a:gd name="connsiteX79" fmla="*/ 1120801 w 1775554"/>
                <a:gd name="connsiteY79" fmla="*/ 592465 h 952175"/>
                <a:gd name="connsiteX80" fmla="*/ 1120801 w 1775554"/>
                <a:gd name="connsiteY80" fmla="*/ 952175 h 952175"/>
                <a:gd name="connsiteX81" fmla="*/ 1205439 w 1775554"/>
                <a:gd name="connsiteY81" fmla="*/ 952175 h 952175"/>
                <a:gd name="connsiteX82" fmla="*/ 1205439 w 1775554"/>
                <a:gd name="connsiteY82" fmla="*/ 592465 h 952175"/>
                <a:gd name="connsiteX83" fmla="*/ 1268917 w 1775554"/>
                <a:gd name="connsiteY83" fmla="*/ 592465 h 952175"/>
                <a:gd name="connsiteX84" fmla="*/ 1205439 w 1775554"/>
                <a:gd name="connsiteY84" fmla="*/ 275073 h 952175"/>
                <a:gd name="connsiteX85" fmla="*/ 1205439 w 1775554"/>
                <a:gd name="connsiteY85" fmla="*/ 126957 h 952175"/>
                <a:gd name="connsiteX86" fmla="*/ 1268917 w 1775554"/>
                <a:gd name="connsiteY86" fmla="*/ 410493 h 952175"/>
                <a:gd name="connsiteX87" fmla="*/ 1311236 w 1775554"/>
                <a:gd name="connsiteY87" fmla="*/ 444348 h 952175"/>
                <a:gd name="connsiteX88" fmla="*/ 1311236 w 1775554"/>
                <a:gd name="connsiteY88" fmla="*/ 444348 h 952175"/>
                <a:gd name="connsiteX89" fmla="*/ 1311236 w 1775554"/>
                <a:gd name="connsiteY89" fmla="*/ 444348 h 952175"/>
                <a:gd name="connsiteX90" fmla="*/ 1311236 w 1775554"/>
                <a:gd name="connsiteY90" fmla="*/ 444348 h 952175"/>
                <a:gd name="connsiteX91" fmla="*/ 1353555 w 1775554"/>
                <a:gd name="connsiteY91" fmla="*/ 410493 h 952175"/>
                <a:gd name="connsiteX92" fmla="*/ 1417033 w 1775554"/>
                <a:gd name="connsiteY92" fmla="*/ 126957 h 952175"/>
                <a:gd name="connsiteX93" fmla="*/ 1417033 w 1775554"/>
                <a:gd name="connsiteY93" fmla="*/ 465508 h 952175"/>
                <a:gd name="connsiteX94" fmla="*/ 1417033 w 1775554"/>
                <a:gd name="connsiteY94" fmla="*/ 952175 h 952175"/>
                <a:gd name="connsiteX95" fmla="*/ 1501671 w 1775554"/>
                <a:gd name="connsiteY95" fmla="*/ 952175 h 952175"/>
                <a:gd name="connsiteX96" fmla="*/ 1501671 w 1775554"/>
                <a:gd name="connsiteY96" fmla="*/ 465508 h 952175"/>
                <a:gd name="connsiteX97" fmla="*/ 1543990 w 1775554"/>
                <a:gd name="connsiteY97" fmla="*/ 465508 h 952175"/>
                <a:gd name="connsiteX98" fmla="*/ 1543990 w 1775554"/>
                <a:gd name="connsiteY98" fmla="*/ 952175 h 952175"/>
                <a:gd name="connsiteX99" fmla="*/ 1628628 w 1775554"/>
                <a:gd name="connsiteY99" fmla="*/ 952175 h 952175"/>
                <a:gd name="connsiteX100" fmla="*/ 1628628 w 1775554"/>
                <a:gd name="connsiteY100" fmla="*/ 465508 h 952175"/>
                <a:gd name="connsiteX101" fmla="*/ 1628628 w 1775554"/>
                <a:gd name="connsiteY101" fmla="*/ 126957 h 952175"/>
                <a:gd name="connsiteX102" fmla="*/ 1692106 w 1775554"/>
                <a:gd name="connsiteY102" fmla="*/ 410493 h 952175"/>
                <a:gd name="connsiteX103" fmla="*/ 1734425 w 1775554"/>
                <a:gd name="connsiteY103" fmla="*/ 444348 h 952175"/>
                <a:gd name="connsiteX104" fmla="*/ 1749237 w 1775554"/>
                <a:gd name="connsiteY104" fmla="*/ 442233 h 952175"/>
                <a:gd name="connsiteX105" fmla="*/ 1774628 w 1775554"/>
                <a:gd name="connsiteY105" fmla="*/ 391450 h 95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775554" h="952175">
                  <a:moveTo>
                    <a:pt x="1774628" y="391450"/>
                  </a:moveTo>
                  <a:lnTo>
                    <a:pt x="1706918" y="82522"/>
                  </a:lnTo>
                  <a:cubicBezTo>
                    <a:pt x="1704802" y="74058"/>
                    <a:pt x="1700570" y="65594"/>
                    <a:pt x="1692106" y="59246"/>
                  </a:cubicBezTo>
                  <a:cubicBezTo>
                    <a:pt x="1666715" y="40203"/>
                    <a:pt x="1639207" y="23275"/>
                    <a:pt x="1607468" y="14812"/>
                  </a:cubicBezTo>
                  <a:cubicBezTo>
                    <a:pt x="1579961" y="6348"/>
                    <a:pt x="1552454" y="0"/>
                    <a:pt x="1522831" y="0"/>
                  </a:cubicBezTo>
                  <a:cubicBezTo>
                    <a:pt x="1493207" y="0"/>
                    <a:pt x="1463584" y="4232"/>
                    <a:pt x="1438193" y="14812"/>
                  </a:cubicBezTo>
                  <a:cubicBezTo>
                    <a:pt x="1406454" y="25391"/>
                    <a:pt x="1378946" y="40203"/>
                    <a:pt x="1353555" y="59246"/>
                  </a:cubicBezTo>
                  <a:cubicBezTo>
                    <a:pt x="1345091" y="65594"/>
                    <a:pt x="1340859" y="74058"/>
                    <a:pt x="1338743" y="82522"/>
                  </a:cubicBezTo>
                  <a:lnTo>
                    <a:pt x="1311236" y="207363"/>
                  </a:lnTo>
                  <a:lnTo>
                    <a:pt x="1311236" y="207363"/>
                  </a:lnTo>
                  <a:lnTo>
                    <a:pt x="1283729" y="82522"/>
                  </a:lnTo>
                  <a:cubicBezTo>
                    <a:pt x="1281613" y="74058"/>
                    <a:pt x="1277381" y="65594"/>
                    <a:pt x="1268917" y="59246"/>
                  </a:cubicBezTo>
                  <a:cubicBezTo>
                    <a:pt x="1243526" y="40203"/>
                    <a:pt x="1216019" y="23275"/>
                    <a:pt x="1184279" y="14812"/>
                  </a:cubicBezTo>
                  <a:cubicBezTo>
                    <a:pt x="1156772" y="6348"/>
                    <a:pt x="1129265" y="0"/>
                    <a:pt x="1099642" y="0"/>
                  </a:cubicBezTo>
                  <a:cubicBezTo>
                    <a:pt x="1070018" y="0"/>
                    <a:pt x="1040395" y="4232"/>
                    <a:pt x="1015004" y="14812"/>
                  </a:cubicBezTo>
                  <a:cubicBezTo>
                    <a:pt x="983265" y="25391"/>
                    <a:pt x="955757" y="40203"/>
                    <a:pt x="930366" y="59246"/>
                  </a:cubicBezTo>
                  <a:cubicBezTo>
                    <a:pt x="921902" y="65594"/>
                    <a:pt x="917670" y="74058"/>
                    <a:pt x="915554" y="82522"/>
                  </a:cubicBezTo>
                  <a:lnTo>
                    <a:pt x="888047" y="205247"/>
                  </a:lnTo>
                  <a:lnTo>
                    <a:pt x="888047" y="207363"/>
                  </a:lnTo>
                  <a:lnTo>
                    <a:pt x="860540" y="82522"/>
                  </a:lnTo>
                  <a:cubicBezTo>
                    <a:pt x="858424" y="74058"/>
                    <a:pt x="854192" y="65594"/>
                    <a:pt x="845728" y="59246"/>
                  </a:cubicBezTo>
                  <a:cubicBezTo>
                    <a:pt x="820337" y="40203"/>
                    <a:pt x="792830" y="23275"/>
                    <a:pt x="761090" y="14812"/>
                  </a:cubicBezTo>
                  <a:cubicBezTo>
                    <a:pt x="733583" y="6348"/>
                    <a:pt x="706076" y="0"/>
                    <a:pt x="676453" y="0"/>
                  </a:cubicBezTo>
                  <a:cubicBezTo>
                    <a:pt x="646829" y="0"/>
                    <a:pt x="617206" y="4232"/>
                    <a:pt x="591815" y="14812"/>
                  </a:cubicBezTo>
                  <a:cubicBezTo>
                    <a:pt x="560076" y="25391"/>
                    <a:pt x="532568" y="40203"/>
                    <a:pt x="507177" y="59246"/>
                  </a:cubicBezTo>
                  <a:cubicBezTo>
                    <a:pt x="498713" y="65594"/>
                    <a:pt x="494481" y="74058"/>
                    <a:pt x="492365" y="82522"/>
                  </a:cubicBezTo>
                  <a:lnTo>
                    <a:pt x="464858" y="205247"/>
                  </a:lnTo>
                  <a:lnTo>
                    <a:pt x="464858" y="205247"/>
                  </a:lnTo>
                  <a:lnTo>
                    <a:pt x="437351" y="82522"/>
                  </a:lnTo>
                  <a:cubicBezTo>
                    <a:pt x="435235" y="74058"/>
                    <a:pt x="431003" y="65594"/>
                    <a:pt x="422539" y="59246"/>
                  </a:cubicBezTo>
                  <a:cubicBezTo>
                    <a:pt x="397148" y="40203"/>
                    <a:pt x="369641" y="23275"/>
                    <a:pt x="337901" y="14812"/>
                  </a:cubicBezTo>
                  <a:cubicBezTo>
                    <a:pt x="310394" y="6348"/>
                    <a:pt x="282887" y="0"/>
                    <a:pt x="253264" y="0"/>
                  </a:cubicBezTo>
                  <a:cubicBezTo>
                    <a:pt x="223640" y="0"/>
                    <a:pt x="194017" y="4232"/>
                    <a:pt x="168626" y="14812"/>
                  </a:cubicBezTo>
                  <a:cubicBezTo>
                    <a:pt x="136887" y="25391"/>
                    <a:pt x="109379" y="40203"/>
                    <a:pt x="83988" y="59246"/>
                  </a:cubicBezTo>
                  <a:cubicBezTo>
                    <a:pt x="75524" y="65594"/>
                    <a:pt x="71292" y="74058"/>
                    <a:pt x="69176" y="82522"/>
                  </a:cubicBezTo>
                  <a:lnTo>
                    <a:pt x="1466" y="389334"/>
                  </a:lnTo>
                  <a:cubicBezTo>
                    <a:pt x="-4882" y="412609"/>
                    <a:pt x="9930" y="438001"/>
                    <a:pt x="35321" y="442233"/>
                  </a:cubicBezTo>
                  <a:cubicBezTo>
                    <a:pt x="37437" y="442233"/>
                    <a:pt x="39553" y="442233"/>
                    <a:pt x="41669" y="442233"/>
                  </a:cubicBezTo>
                  <a:cubicBezTo>
                    <a:pt x="60713" y="442233"/>
                    <a:pt x="77640" y="429537"/>
                    <a:pt x="83988" y="408377"/>
                  </a:cubicBezTo>
                  <a:lnTo>
                    <a:pt x="147466" y="126957"/>
                  </a:lnTo>
                  <a:lnTo>
                    <a:pt x="147466" y="277189"/>
                  </a:lnTo>
                  <a:lnTo>
                    <a:pt x="83988" y="592465"/>
                  </a:lnTo>
                  <a:lnTo>
                    <a:pt x="147466" y="592465"/>
                  </a:lnTo>
                  <a:lnTo>
                    <a:pt x="147466" y="952175"/>
                  </a:lnTo>
                  <a:lnTo>
                    <a:pt x="232104" y="952175"/>
                  </a:lnTo>
                  <a:lnTo>
                    <a:pt x="232104" y="592465"/>
                  </a:lnTo>
                  <a:lnTo>
                    <a:pt x="274423" y="592465"/>
                  </a:lnTo>
                  <a:lnTo>
                    <a:pt x="274423" y="952175"/>
                  </a:lnTo>
                  <a:lnTo>
                    <a:pt x="359061" y="952175"/>
                  </a:lnTo>
                  <a:lnTo>
                    <a:pt x="359061" y="592465"/>
                  </a:lnTo>
                  <a:lnTo>
                    <a:pt x="422539" y="592465"/>
                  </a:lnTo>
                  <a:lnTo>
                    <a:pt x="359061" y="277189"/>
                  </a:lnTo>
                  <a:lnTo>
                    <a:pt x="359061" y="126957"/>
                  </a:lnTo>
                  <a:lnTo>
                    <a:pt x="422539" y="410493"/>
                  </a:lnTo>
                  <a:cubicBezTo>
                    <a:pt x="426771" y="429537"/>
                    <a:pt x="443699" y="444348"/>
                    <a:pt x="462742" y="444348"/>
                  </a:cubicBezTo>
                  <a:lnTo>
                    <a:pt x="462742" y="444348"/>
                  </a:lnTo>
                  <a:cubicBezTo>
                    <a:pt x="481786" y="444348"/>
                    <a:pt x="498713" y="431653"/>
                    <a:pt x="502945" y="410493"/>
                  </a:cubicBezTo>
                  <a:lnTo>
                    <a:pt x="570655" y="126957"/>
                  </a:lnTo>
                  <a:lnTo>
                    <a:pt x="570655" y="465508"/>
                  </a:lnTo>
                  <a:lnTo>
                    <a:pt x="570655" y="952175"/>
                  </a:lnTo>
                  <a:lnTo>
                    <a:pt x="655293" y="952175"/>
                  </a:lnTo>
                  <a:lnTo>
                    <a:pt x="655293" y="465508"/>
                  </a:lnTo>
                  <a:lnTo>
                    <a:pt x="697612" y="465508"/>
                  </a:lnTo>
                  <a:lnTo>
                    <a:pt x="697612" y="952175"/>
                  </a:lnTo>
                  <a:lnTo>
                    <a:pt x="782250" y="952175"/>
                  </a:lnTo>
                  <a:lnTo>
                    <a:pt x="782250" y="465508"/>
                  </a:lnTo>
                  <a:lnTo>
                    <a:pt x="782250" y="126957"/>
                  </a:lnTo>
                  <a:lnTo>
                    <a:pt x="845728" y="410493"/>
                  </a:lnTo>
                  <a:cubicBezTo>
                    <a:pt x="849960" y="429537"/>
                    <a:pt x="866888" y="444348"/>
                    <a:pt x="888047" y="444348"/>
                  </a:cubicBezTo>
                  <a:cubicBezTo>
                    <a:pt x="888047" y="444348"/>
                    <a:pt x="888047" y="444348"/>
                    <a:pt x="888047" y="444348"/>
                  </a:cubicBezTo>
                  <a:lnTo>
                    <a:pt x="888047" y="444348"/>
                  </a:lnTo>
                  <a:cubicBezTo>
                    <a:pt x="907091" y="444348"/>
                    <a:pt x="924018" y="431653"/>
                    <a:pt x="928250" y="410493"/>
                  </a:cubicBezTo>
                  <a:lnTo>
                    <a:pt x="993844" y="126957"/>
                  </a:lnTo>
                  <a:lnTo>
                    <a:pt x="993844" y="279305"/>
                  </a:lnTo>
                  <a:lnTo>
                    <a:pt x="930366" y="592465"/>
                  </a:lnTo>
                  <a:lnTo>
                    <a:pt x="993844" y="592465"/>
                  </a:lnTo>
                  <a:lnTo>
                    <a:pt x="993844" y="952175"/>
                  </a:lnTo>
                  <a:lnTo>
                    <a:pt x="1078482" y="952175"/>
                  </a:lnTo>
                  <a:lnTo>
                    <a:pt x="1078482" y="592465"/>
                  </a:lnTo>
                  <a:lnTo>
                    <a:pt x="1120801" y="592465"/>
                  </a:lnTo>
                  <a:lnTo>
                    <a:pt x="1120801" y="952175"/>
                  </a:lnTo>
                  <a:lnTo>
                    <a:pt x="1205439" y="952175"/>
                  </a:lnTo>
                  <a:lnTo>
                    <a:pt x="1205439" y="592465"/>
                  </a:lnTo>
                  <a:lnTo>
                    <a:pt x="1268917" y="592465"/>
                  </a:lnTo>
                  <a:lnTo>
                    <a:pt x="1205439" y="275073"/>
                  </a:lnTo>
                  <a:lnTo>
                    <a:pt x="1205439" y="126957"/>
                  </a:lnTo>
                  <a:lnTo>
                    <a:pt x="1268917" y="410493"/>
                  </a:lnTo>
                  <a:cubicBezTo>
                    <a:pt x="1273149" y="429537"/>
                    <a:pt x="1290077" y="444348"/>
                    <a:pt x="1311236" y="444348"/>
                  </a:cubicBezTo>
                  <a:cubicBezTo>
                    <a:pt x="1311236" y="444348"/>
                    <a:pt x="1311236" y="444348"/>
                    <a:pt x="1311236" y="444348"/>
                  </a:cubicBezTo>
                  <a:lnTo>
                    <a:pt x="1311236" y="444348"/>
                  </a:lnTo>
                  <a:cubicBezTo>
                    <a:pt x="1311236" y="444348"/>
                    <a:pt x="1311236" y="444348"/>
                    <a:pt x="1311236" y="444348"/>
                  </a:cubicBezTo>
                  <a:cubicBezTo>
                    <a:pt x="1330280" y="444348"/>
                    <a:pt x="1347207" y="431653"/>
                    <a:pt x="1353555" y="410493"/>
                  </a:cubicBezTo>
                  <a:lnTo>
                    <a:pt x="1417033" y="126957"/>
                  </a:lnTo>
                  <a:lnTo>
                    <a:pt x="1417033" y="465508"/>
                  </a:lnTo>
                  <a:lnTo>
                    <a:pt x="1417033" y="952175"/>
                  </a:lnTo>
                  <a:lnTo>
                    <a:pt x="1501671" y="952175"/>
                  </a:lnTo>
                  <a:lnTo>
                    <a:pt x="1501671" y="465508"/>
                  </a:lnTo>
                  <a:lnTo>
                    <a:pt x="1543990" y="465508"/>
                  </a:lnTo>
                  <a:lnTo>
                    <a:pt x="1543990" y="952175"/>
                  </a:lnTo>
                  <a:lnTo>
                    <a:pt x="1628628" y="952175"/>
                  </a:lnTo>
                  <a:lnTo>
                    <a:pt x="1628628" y="465508"/>
                  </a:lnTo>
                  <a:lnTo>
                    <a:pt x="1628628" y="126957"/>
                  </a:lnTo>
                  <a:lnTo>
                    <a:pt x="1692106" y="410493"/>
                  </a:lnTo>
                  <a:cubicBezTo>
                    <a:pt x="1696338" y="429537"/>
                    <a:pt x="1713266" y="444348"/>
                    <a:pt x="1734425" y="444348"/>
                  </a:cubicBezTo>
                  <a:cubicBezTo>
                    <a:pt x="1738657" y="444348"/>
                    <a:pt x="1745005" y="444348"/>
                    <a:pt x="1749237" y="442233"/>
                  </a:cubicBezTo>
                  <a:cubicBezTo>
                    <a:pt x="1768280" y="433769"/>
                    <a:pt x="1778860" y="412609"/>
                    <a:pt x="1774628" y="391450"/>
                  </a:cubicBezTo>
                  <a:close/>
                </a:path>
              </a:pathLst>
            </a:custGeom>
            <a:solidFill>
              <a:srgbClr val="DD0F40"/>
            </a:solidFill>
            <a:ln w="21134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7DB9967-0224-C77D-DD51-6E13B5D8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C28BA7D-0486-9A03-2F90-494177CDA167}"/>
              </a:ext>
            </a:extLst>
          </p:cNvPr>
          <p:cNvSpPr txBox="1"/>
          <p:nvPr/>
        </p:nvSpPr>
        <p:spPr>
          <a:xfrm>
            <a:off x="361635" y="716792"/>
            <a:ext cx="2328732" cy="461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1800" b="1" dirty="0">
                <a:solidFill>
                  <a:srgbClr val="433F3F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Arial Unicode MS" panose="020B0604020202020204" pitchFamily="34" charset="-128"/>
              </a:rPr>
              <a:t>Projekt pod nazwą:</a:t>
            </a:r>
            <a:endParaRPr lang="pl-PL" altLang="pl-PL" sz="1800" b="1" dirty="0">
              <a:solidFill>
                <a:srgbClr val="433F3F"/>
              </a:solidFill>
              <a:latin typeface="Avenir Next LT Pro Light" panose="020B0304020202020204" pitchFamily="34" charset="-18"/>
              <a:ea typeface="Verdana" panose="020B060403050404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C478455-20C7-2529-1A0E-D31DE579614B}"/>
              </a:ext>
            </a:extLst>
          </p:cNvPr>
          <p:cNvSpPr txBox="1"/>
          <p:nvPr/>
        </p:nvSpPr>
        <p:spPr>
          <a:xfrm>
            <a:off x="327678" y="1803323"/>
            <a:ext cx="7464634" cy="461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alt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Wartość projektu: 5 033 655,98 zł, w tym dofinansowanie projektu z UE</a:t>
            </a:r>
            <a:r>
              <a:rPr lang="pl-PL" alt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: 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4 278 607,58</a:t>
            </a:r>
            <a:r>
              <a:rPr lang="pl-PL" altLang="pl-PL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 zł.  </a:t>
            </a:r>
            <a:r>
              <a:rPr lang="pl-PL" alt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endParaRPr lang="pl-PL" altLang="pl-PL" sz="1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-18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ADBE5B8-3A21-0F5C-3802-08C075616B1F}"/>
              </a:ext>
            </a:extLst>
          </p:cNvPr>
          <p:cNvSpPr txBox="1"/>
          <p:nvPr/>
        </p:nvSpPr>
        <p:spPr>
          <a:xfrm>
            <a:off x="382379" y="919724"/>
            <a:ext cx="11608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152000"/>
            </a:pPr>
            <a:endParaRPr lang="pl-PL" sz="1600" b="1" dirty="0">
              <a:solidFill>
                <a:srgbClr val="DD0F40"/>
              </a:solidFill>
              <a:latin typeface="Avenir Next LT Pro Light" panose="020B0304020202020204" pitchFamily="34" charset="-18"/>
              <a:ea typeface="Verdana" panose="020B0604030504040204" pitchFamily="34" charset="0"/>
            </a:endParaRPr>
          </a:p>
          <a:p>
            <a:pPr>
              <a:buClr>
                <a:srgbClr val="0070C0"/>
              </a:buClr>
              <a:buSzPct val="152000"/>
            </a:pPr>
            <a:r>
              <a:rPr lang="pl-PL" sz="1600" b="1" dirty="0">
                <a:solidFill>
                  <a:srgbClr val="DD0F40"/>
                </a:solidFill>
                <a:latin typeface="Avenir Next LT Pro Light" panose="020B0304020202020204" pitchFamily="34" charset="-18"/>
                <a:ea typeface="Verdana" panose="020B0604030504040204" pitchFamily="34" charset="0"/>
              </a:rPr>
              <a:t>„</a:t>
            </a:r>
            <a:r>
              <a:rPr lang="pl-PL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DD0F40"/>
                </a:solidFill>
                <a:effectLst/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AKTYWIZACJA OSÓB BEZROBOTNYCH W POWIECIE RAWSKIM </a:t>
            </a:r>
            <a:r>
              <a:rPr lang="pl-PL" sz="2000" b="1" dirty="0">
                <a:solidFill>
                  <a:srgbClr val="DD0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(I)”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8F045B5-CD27-5D81-16D7-82B4CD447FE3}"/>
              </a:ext>
            </a:extLst>
          </p:cNvPr>
          <p:cNvSpPr txBox="1"/>
          <p:nvPr/>
        </p:nvSpPr>
        <p:spPr>
          <a:xfrm>
            <a:off x="7245520" y="2363359"/>
            <a:ext cx="46368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Okres realizacji projektu:  </a:t>
            </a: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01.05.2023 r. - 31.12.2024 r.</a:t>
            </a:r>
          </a:p>
        </p:txBody>
      </p:sp>
      <p:sp>
        <p:nvSpPr>
          <p:cNvPr id="14" name="Pięciokąt 52">
            <a:extLst>
              <a:ext uri="{FF2B5EF4-FFF2-40B4-BE49-F238E27FC236}">
                <a16:creationId xmlns:a16="http://schemas.microsoft.com/office/drawing/2014/main" id="{606AFD95-8BAA-4FD9-4429-2CF952D3CA1C}"/>
              </a:ext>
            </a:extLst>
          </p:cNvPr>
          <p:cNvSpPr/>
          <p:nvPr/>
        </p:nvSpPr>
        <p:spPr>
          <a:xfrm>
            <a:off x="1495348" y="2678404"/>
            <a:ext cx="6607178" cy="349843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FORMY WSPARCIA  </a:t>
            </a:r>
            <a:r>
              <a:rPr lang="pl-PL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realizowane </a:t>
            </a: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w 2024 roku oraz stan realizacji:</a:t>
            </a:r>
            <a:endParaRPr lang="pl-PL" sz="1400" b="1" dirty="0">
              <a:solidFill>
                <a:schemeClr val="tx1">
                  <a:lumMod val="85000"/>
                  <a:lumOff val="15000"/>
                </a:schemeClr>
              </a:solidFill>
              <a:latin typeface="Avenir Next LT Pro Light" panose="020B0304020202020204" pitchFamily="34" charset="-18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ięciokąt 20">
            <a:extLst>
              <a:ext uri="{FF2B5EF4-FFF2-40B4-BE49-F238E27FC236}">
                <a16:creationId xmlns:a16="http://schemas.microsoft.com/office/drawing/2014/main" id="{698955F0-21A1-9579-9976-45216D627396}"/>
              </a:ext>
            </a:extLst>
          </p:cNvPr>
          <p:cNvSpPr/>
          <p:nvPr/>
        </p:nvSpPr>
        <p:spPr>
          <a:xfrm>
            <a:off x="252693" y="3706492"/>
            <a:ext cx="3352502" cy="2231783"/>
          </a:xfrm>
          <a:prstGeom prst="homePlate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CC99"/>
              </a:buClr>
            </a:pPr>
            <a:r>
              <a:rPr lang="pl-PL" sz="1600" b="1" dirty="0">
                <a:solidFill>
                  <a:srgbClr val="DD0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STAŻE ZAWODOWE   </a:t>
            </a:r>
          </a:p>
          <a:p>
            <a:pPr>
              <a:lnSpc>
                <a:spcPct val="150000"/>
              </a:lnSpc>
              <a:buClr>
                <a:srgbClr val="00CC99"/>
              </a:buClr>
            </a:pP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dla </a:t>
            </a:r>
            <a:r>
              <a:rPr lang="pl-PL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130</a:t>
            </a:r>
            <a:r>
              <a:rPr lang="pl-PL" sz="1400" dirty="0">
                <a:solidFill>
                  <a:srgbClr val="433F3F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1400" b="1" dirty="0">
                <a:solidFill>
                  <a:srgbClr val="43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osób</a:t>
            </a:r>
            <a:r>
              <a:rPr lang="pl-PL" sz="1400" dirty="0">
                <a:solidFill>
                  <a:srgbClr val="433F3F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 w całym projekcie,</a:t>
            </a:r>
          </a:p>
          <a:p>
            <a:pPr>
              <a:lnSpc>
                <a:spcPct val="150000"/>
              </a:lnSpc>
              <a:buClr>
                <a:srgbClr val="00CC99"/>
              </a:buClr>
            </a:pPr>
            <a:r>
              <a:rPr lang="pl-PL" sz="1400" dirty="0">
                <a:solidFill>
                  <a:srgbClr val="433F3F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 w tym w 2023 roku dla 75</a:t>
            </a:r>
            <a:r>
              <a:rPr lang="pl-PL" sz="1400" dirty="0">
                <a:solidFill>
                  <a:schemeClr val="tx1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 osób, w 2024 roku dla 55 osób.</a:t>
            </a:r>
          </a:p>
          <a:p>
            <a:pPr>
              <a:lnSpc>
                <a:spcPct val="150000"/>
              </a:lnSpc>
              <a:buClr>
                <a:srgbClr val="00CC99"/>
              </a:buClr>
            </a:pPr>
            <a:r>
              <a:rPr lang="pl-PL" sz="1400" dirty="0">
                <a:solidFill>
                  <a:schemeClr val="tx1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Dodatkowe wsparcie w postaci zwrotu kosztów przejazdu wypłacono dla 85 osób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AC5B97E-F5AA-43BE-C5E5-87BE38E256BA}"/>
              </a:ext>
            </a:extLst>
          </p:cNvPr>
          <p:cNvSpPr/>
          <p:nvPr/>
        </p:nvSpPr>
        <p:spPr>
          <a:xfrm>
            <a:off x="3343420" y="5049658"/>
            <a:ext cx="2161415" cy="12121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EB2D2D"/>
              </a:buClr>
            </a:pPr>
            <a:r>
              <a:rPr lang="pl-PL" sz="1400" b="1" dirty="0">
                <a:solidFill>
                  <a:schemeClr val="bg2">
                    <a:lumMod val="25000"/>
                  </a:schemeClr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W </a:t>
            </a: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2024 r.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na 55 osób zaplanowanych objęto wsparciem w postaci stażu</a:t>
            </a: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 5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5 osób.</a:t>
            </a:r>
          </a:p>
          <a:p>
            <a:pPr>
              <a:buClr>
                <a:srgbClr val="EB2D2D"/>
              </a:buClr>
            </a:pPr>
            <a:r>
              <a:rPr lang="pl-PL" sz="1400" b="1" dirty="0">
                <a:solidFill>
                  <a:srgbClr val="DD0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Stan </a:t>
            </a:r>
            <a:r>
              <a:rPr lang="pl-PL" sz="1600" b="1" dirty="0">
                <a:solidFill>
                  <a:srgbClr val="DD0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realizacji</a:t>
            </a:r>
            <a:r>
              <a:rPr lang="pl-PL" sz="1400" b="1" dirty="0">
                <a:solidFill>
                  <a:srgbClr val="DD0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: 100 %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52EF87F-A1D9-0E83-A158-6D4EB3DCA78A}"/>
              </a:ext>
            </a:extLst>
          </p:cNvPr>
          <p:cNvSpPr/>
          <p:nvPr/>
        </p:nvSpPr>
        <p:spPr>
          <a:xfrm>
            <a:off x="9806152" y="4476298"/>
            <a:ext cx="2421557" cy="16484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EB2D2D"/>
              </a:buClr>
            </a:pPr>
            <a:r>
              <a:rPr lang="pl-PL" sz="1400" b="1" dirty="0">
                <a:solidFill>
                  <a:schemeClr val="bg2">
                    <a:lumMod val="25000"/>
                  </a:schemeClr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W </a:t>
            </a: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2024r.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planowano udzielić dotacji  38 osobom, w rezultacie środki na działalność gospodarczą otrzymało 38 osób. </a:t>
            </a:r>
          </a:p>
          <a:p>
            <a:pPr>
              <a:buClr>
                <a:srgbClr val="EB2D2D"/>
              </a:buClr>
            </a:pPr>
            <a:r>
              <a:rPr lang="pl-PL" sz="1600" b="1" dirty="0">
                <a:solidFill>
                  <a:srgbClr val="DD0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Stan realizacji:100%</a:t>
            </a:r>
          </a:p>
        </p:txBody>
      </p:sp>
      <p:sp>
        <p:nvSpPr>
          <p:cNvPr id="18" name="Pięciokąt 32">
            <a:extLst>
              <a:ext uri="{FF2B5EF4-FFF2-40B4-BE49-F238E27FC236}">
                <a16:creationId xmlns:a16="http://schemas.microsoft.com/office/drawing/2014/main" id="{08D37A5D-3DAC-6BB4-2EF9-F07AA9239EA1}"/>
              </a:ext>
            </a:extLst>
          </p:cNvPr>
          <p:cNvSpPr/>
          <p:nvPr/>
        </p:nvSpPr>
        <p:spPr>
          <a:xfrm>
            <a:off x="5660220" y="3608578"/>
            <a:ext cx="4145932" cy="2231784"/>
          </a:xfrm>
          <a:prstGeom prst="homePlate">
            <a:avLst/>
          </a:prstGeom>
          <a:noFill/>
          <a:ln w="5715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1600" b="1" dirty="0">
                <a:solidFill>
                  <a:srgbClr val="DD0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DOTACJE NA PODJĘCIE DZIAŁALNOŚCI GOSPODARCZEJ </a:t>
            </a:r>
            <a:r>
              <a:rPr lang="pl-PL" sz="1600" b="1" dirty="0">
                <a:solidFill>
                  <a:srgbClr val="433F3F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br>
              <a:rPr lang="pl-PL" sz="1600" b="1" dirty="0">
                <a:solidFill>
                  <a:srgbClr val="433F3F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433F3F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w</a:t>
            </a:r>
            <a:r>
              <a:rPr lang="pl-PL" sz="1400" b="1" dirty="0">
                <a:solidFill>
                  <a:srgbClr val="433F3F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 wysokości </a:t>
            </a:r>
            <a:r>
              <a:rPr lang="pl-PL" sz="1400" dirty="0">
                <a:solidFill>
                  <a:srgbClr val="433F3F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1400" b="1" dirty="0">
                <a:solidFill>
                  <a:srgbClr val="43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średnio 43.000 zł</a:t>
            </a:r>
            <a:br>
              <a:rPr lang="pl-PL" sz="1400" dirty="0">
                <a:solidFill>
                  <a:srgbClr val="433F3F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sz="1400" dirty="0">
                <a:solidFill>
                  <a:srgbClr val="433F3F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w całym projekcie zaplanowano wsparcie łącznie dla </a:t>
            </a:r>
            <a:r>
              <a:rPr lang="pl-PL" sz="1400" b="1" dirty="0">
                <a:solidFill>
                  <a:srgbClr val="43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79 osób</a:t>
            </a:r>
            <a:r>
              <a:rPr lang="pl-PL" sz="1400" dirty="0">
                <a:solidFill>
                  <a:srgbClr val="433F3F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Calibri" panose="020F0502020204030204" pitchFamily="34" charset="0"/>
              </a:rPr>
              <a:t>, w tym w 2023 roku dla 41 osób,  a w 2024 roku dla 38 osób </a:t>
            </a:r>
            <a:endParaRPr lang="pl-PL" sz="1400" b="1" dirty="0">
              <a:solidFill>
                <a:srgbClr val="433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-18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pl-PL" sz="1400" b="1" dirty="0">
              <a:solidFill>
                <a:srgbClr val="433F3F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F043C5-FD3B-FA6F-6DE6-8F01637A7D87}"/>
              </a:ext>
            </a:extLst>
          </p:cNvPr>
          <p:cNvSpPr txBox="1"/>
          <p:nvPr/>
        </p:nvSpPr>
        <p:spPr>
          <a:xfrm>
            <a:off x="8094154" y="830231"/>
            <a:ext cx="41335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1600" dirty="0">
                <a:solidFill>
                  <a:srgbClr val="433F3F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Arial Unicode MS" panose="020B0604020202020204" pitchFamily="34" charset="-128"/>
              </a:rPr>
              <a:t>Współfinansowany</a:t>
            </a:r>
            <a:r>
              <a:rPr lang="pl-PL" altLang="pl-PL" sz="1400" dirty="0">
                <a:solidFill>
                  <a:srgbClr val="433F3F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Arial Unicode MS" panose="020B0604020202020204" pitchFamily="34" charset="-128"/>
              </a:rPr>
              <a:t> ze środków EFS Plus </a:t>
            </a:r>
            <a:br>
              <a:rPr lang="pl-PL" altLang="pl-PL" sz="1400" dirty="0">
                <a:solidFill>
                  <a:srgbClr val="433F3F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Arial Unicode MS" panose="020B0604020202020204" pitchFamily="34" charset="-128"/>
              </a:rPr>
            </a:br>
            <a:r>
              <a:rPr lang="pl-PL" altLang="pl-PL" sz="1400" dirty="0">
                <a:solidFill>
                  <a:srgbClr val="433F3F"/>
                </a:solidFill>
                <a:latin typeface="Avenir Next LT Pro Light" panose="020B0304020202020204" pitchFamily="34" charset="-18"/>
                <a:ea typeface="Verdana" panose="020B0604030504040204" pitchFamily="34" charset="0"/>
                <a:cs typeface="Arial Unicode MS" panose="020B0604020202020204" pitchFamily="34" charset="-128"/>
              </a:rPr>
              <a:t>w ramach </a:t>
            </a:r>
            <a:r>
              <a:rPr lang="pl-PL" altLang="pl-PL" sz="1400" b="1" dirty="0">
                <a:solidFill>
                  <a:srgbClr val="43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Verdana" panose="020B0604030504040204" pitchFamily="34" charset="0"/>
                <a:cs typeface="Arabic Typesetting" panose="03020402040406030203" pitchFamily="66" charset="-78"/>
              </a:rPr>
              <a:t>programu regionalnego Fundusze Europejskie dla Łódzkiego 2021-2027</a:t>
            </a:r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6DF9505B-888D-C8F8-2207-C40ED20D56FF}"/>
              </a:ext>
            </a:extLst>
          </p:cNvPr>
          <p:cNvSpPr/>
          <p:nvPr/>
        </p:nvSpPr>
        <p:spPr>
          <a:xfrm rot="16200000">
            <a:off x="540759" y="2433078"/>
            <a:ext cx="528571" cy="838063"/>
          </a:xfrm>
          <a:prstGeom prst="downArrow">
            <a:avLst>
              <a:gd name="adj1" fmla="val 50000"/>
              <a:gd name="adj2" fmla="val 70212"/>
            </a:avLst>
          </a:prstGeom>
          <a:solidFill>
            <a:srgbClr val="DD0F4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4" name="Grafika 23" descr="Pieniądze z wypełnieniem pełnym">
            <a:extLst>
              <a:ext uri="{FF2B5EF4-FFF2-40B4-BE49-F238E27FC236}">
                <a16:creationId xmlns:a16="http://schemas.microsoft.com/office/drawing/2014/main" id="{44487F6B-058F-A58B-B0A1-48A8FE5C2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1537" y="3293682"/>
            <a:ext cx="1339979" cy="1339979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21B992C-0839-82E9-CA20-22BF81761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60" y="596179"/>
            <a:ext cx="5759450" cy="61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218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7DB9967-0224-C77D-DD51-6E13B5D8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17E714D-2858-8348-429D-B68B875C525F}"/>
              </a:ext>
            </a:extLst>
          </p:cNvPr>
          <p:cNvSpPr txBox="1"/>
          <p:nvPr/>
        </p:nvSpPr>
        <p:spPr>
          <a:xfrm>
            <a:off x="432616" y="503529"/>
            <a:ext cx="5388080" cy="5847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Krajowy Fundusz Szkoleniowy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35A0B39-8B63-20B2-7619-B43F763B6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543" y="1865302"/>
            <a:ext cx="1897627" cy="62242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6B6859D-A7C6-D144-6DB5-8C26FF3662F4}"/>
              </a:ext>
            </a:extLst>
          </p:cNvPr>
          <p:cNvSpPr txBox="1"/>
          <p:nvPr/>
        </p:nvSpPr>
        <p:spPr>
          <a:xfrm>
            <a:off x="255427" y="1301250"/>
            <a:ext cx="11847178" cy="507831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45720">
              <a:buClr>
                <a:srgbClr val="002060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  <a:latin typeface="Avenir Next LT Pro Light" panose="020B0304020202020204"/>
                <a:cs typeface="Calibri Light" panose="020F0302020204030204" pitchFamily="34" charset="0"/>
              </a:rPr>
              <a:t>W 2024 roku Powiatowy Urząd Pracy w Rawie Mazowieckiej posiadał w dyspozycji środki Krajowego Funduszu Szkoleniowego w wysokości </a:t>
            </a:r>
            <a:r>
              <a:rPr lang="pl-PL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/>
                <a:cs typeface="Arial" panose="020B0604020202020204" pitchFamily="34" charset="0"/>
              </a:rPr>
              <a:t>250.295 </a:t>
            </a:r>
            <a:r>
              <a:rPr lang="pl-PL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/>
                <a:cs typeface="Calibri Light" panose="020F0302020204030204" pitchFamily="34" charset="0"/>
              </a:rPr>
              <a:t>zł (</a:t>
            </a:r>
            <a:r>
              <a:rPr lang="pl-PL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/>
                <a:cs typeface="Arial" panose="020B0604020202020204" pitchFamily="34" charset="0"/>
              </a:rPr>
              <a:t>229.307 </a:t>
            </a:r>
            <a:r>
              <a:rPr lang="pl-PL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/>
                <a:cs typeface="Calibri Light" panose="020F0302020204030204" pitchFamily="34" charset="0"/>
              </a:rPr>
              <a:t>zł limit podstawowy i 20.988 zł rezerwa KFS). </a:t>
            </a:r>
          </a:p>
          <a:p>
            <a:pPr marL="45720">
              <a:buClr>
                <a:srgbClr val="002060"/>
              </a:buClr>
              <a:buSzPct val="100000"/>
            </a:pPr>
            <a:br>
              <a:rPr lang="pl-PL" sz="1600" b="1" dirty="0">
                <a:solidFill>
                  <a:srgbClr val="002060"/>
                </a:solidFill>
                <a:latin typeface="Avenir Next LT Pro Light" panose="020B0304020202020204"/>
                <a:cs typeface="Calibri Light" panose="020F0302020204030204" pitchFamily="34" charset="0"/>
              </a:rPr>
            </a:b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/>
                <a:cs typeface="Calibri Light" panose="020F0302020204030204" pitchFamily="34" charset="0"/>
              </a:rPr>
              <a:t>Wpłynęły </a:t>
            </a:r>
            <a:r>
              <a:rPr lang="pl-PL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/>
                <a:cs typeface="Calibri Light" panose="020F0302020204030204" pitchFamily="34" charset="0"/>
              </a:rPr>
              <a:t>54 wnioski 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/>
                <a:cs typeface="Calibri Light" panose="020F0302020204030204" pitchFamily="34" charset="0"/>
              </a:rPr>
              <a:t>na przeszkolenie 542 osób na kwotę 1.323.925,56 zł, w tym: 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/>
                <a:cs typeface="Calibri Light" panose="020F0302020204030204" pitchFamily="34" charset="0"/>
              </a:rPr>
              <a:t>z jednostek sektora finansów publicznych – 19 wniosków na 284 osób,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/>
                <a:cs typeface="Calibri Light" panose="020F0302020204030204" pitchFamily="34" charset="0"/>
              </a:rPr>
              <a:t>od przedsiębiorców prywatnych – 35 wniosków na 258 osób. </a:t>
            </a:r>
          </a:p>
          <a:p>
            <a:pPr lvl="2">
              <a:spcBef>
                <a:spcPts val="0"/>
              </a:spcBef>
              <a:buClr>
                <a:srgbClr val="002060"/>
              </a:buClr>
              <a:buFont typeface="Bookman Old Style" panose="02050604050505020204" pitchFamily="18" charset="0"/>
              <a:buChar char="─"/>
            </a:pPr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  <a:latin typeface="Avenir Next LT Pro Light" panose="020B0304020202020204"/>
              <a:cs typeface="Calibri Light" panose="020F0302020204030204" pitchFamily="34" charset="0"/>
            </a:endParaRPr>
          </a:p>
          <a:p>
            <a:pPr marL="45720">
              <a:buClr>
                <a:srgbClr val="002060"/>
              </a:buClr>
              <a:buSzPct val="100000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/>
                <a:cs typeface="Calibri Light" panose="020F0302020204030204" pitchFamily="34" charset="0"/>
              </a:rPr>
              <a:t>Ocena złożonych wniosków przedstawiała się następująco: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/>
                <a:cs typeface="Calibri Light" panose="020F0302020204030204" pitchFamily="34" charset="0"/>
              </a:rPr>
              <a:t> pozytywnie rozpatrzono – 42 wnioski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/>
                <a:cs typeface="Calibri Light" panose="020F0302020204030204" pitchFamily="34" charset="0"/>
              </a:rPr>
              <a:t> negatywnie rozpatrzono –  12 wniosków.</a:t>
            </a:r>
          </a:p>
          <a:p>
            <a:pPr>
              <a:buClr>
                <a:srgbClr val="002060"/>
              </a:buClr>
              <a:buSzPct val="100000"/>
            </a:pPr>
            <a:endParaRPr lang="pl-PL" sz="1600" dirty="0">
              <a:solidFill>
                <a:schemeClr val="tx1"/>
              </a:solidFill>
              <a:latin typeface="Avenir Next LT Pro Light" panose="020B0304020202020204"/>
              <a:cs typeface="Calibri Light" panose="020F0302020204030204" pitchFamily="34" charset="0"/>
            </a:endParaRPr>
          </a:p>
          <a:p>
            <a:pPr marL="45720">
              <a:spcBef>
                <a:spcPts val="600"/>
              </a:spcBef>
              <a:buClr>
                <a:srgbClr val="002060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  <a:latin typeface="Avenir Next LT Pro Light" panose="020B0304020202020204"/>
                <a:cs typeface="Calibri Light" panose="020F0302020204030204" pitchFamily="34" charset="0"/>
              </a:rPr>
              <a:t>Zawarto 37 umów o przyznanie środków KFS na </a:t>
            </a:r>
            <a:r>
              <a:rPr lang="pl-PL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/>
                <a:cs typeface="Calibri Light" panose="020F0302020204030204" pitchFamily="34" charset="0"/>
              </a:rPr>
              <a:t>157 osób,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/>
                <a:cs typeface="Calibri Light" panose="020F0302020204030204" pitchFamily="34" charset="0"/>
              </a:rPr>
              <a:t>w tym 4 pracodawców i 153 pracowników. </a:t>
            </a:r>
            <a:b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/>
                <a:cs typeface="Calibri Light" panose="020F0302020204030204" pitchFamily="34" charset="0"/>
              </a:rPr>
            </a:b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/>
                <a:cs typeface="Calibri Light" panose="020F0302020204030204" pitchFamily="34" charset="0"/>
              </a:rPr>
              <a:t>Z zawarcia umowy zrezygnowało 5 pracodawców. Na sfinansowanie szkoleń i studiów podyplomowych </a:t>
            </a:r>
            <a:b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/>
                <a:cs typeface="Calibri Light" panose="020F0302020204030204" pitchFamily="34" charset="0"/>
              </a:rPr>
            </a:b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/>
                <a:cs typeface="Calibri Light" panose="020F0302020204030204" pitchFamily="34" charset="0"/>
              </a:rPr>
              <a:t>wypłacono kwotę 240.056,00 zł, </a:t>
            </a:r>
            <a:r>
              <a:rPr lang="pl-PL" sz="16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/>
                <a:cs typeface="Calibri Light" panose="020F0302020204030204" pitchFamily="34" charset="0"/>
              </a:rPr>
              <a:t>a na działania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/>
                <a:cs typeface="Calibri Light" panose="020F0302020204030204" pitchFamily="34" charset="0"/>
              </a:rPr>
              <a:t>promocyjne </a:t>
            </a:r>
            <a:r>
              <a:rPr lang="pl-PL" sz="16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/>
                <a:cs typeface="Calibri Light" panose="020F0302020204030204" pitchFamily="34" charset="0"/>
              </a:rPr>
              <a:t>przeznaczono 10.231,45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/>
                <a:cs typeface="Calibri Light" panose="020F0302020204030204" pitchFamily="34" charset="0"/>
              </a:rPr>
              <a:t>zł. </a:t>
            </a:r>
          </a:p>
          <a:p>
            <a:pPr marL="45720">
              <a:spcBef>
                <a:spcPts val="600"/>
              </a:spcBef>
              <a:buClr>
                <a:srgbClr val="002060"/>
              </a:buClr>
              <a:buSzPct val="100000"/>
            </a:pPr>
            <a:r>
              <a:rPr lang="pl-PL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/>
                <a:cs typeface="Calibri Light" panose="020F0302020204030204" pitchFamily="34" charset="0"/>
              </a:rPr>
              <a:t>Średni koszt szkolenia 1 osoby wynosił </a:t>
            </a:r>
            <a:r>
              <a:rPr lang="pl-PL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/>
                <a:cs typeface="Arial" panose="020B0604020202020204" pitchFamily="34" charset="0"/>
              </a:rPr>
              <a:t>1.529</a:t>
            </a:r>
            <a:r>
              <a:rPr lang="pl-PL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/>
                <a:cs typeface="Calibri Light" panose="020F0302020204030204" pitchFamily="34" charset="0"/>
              </a:rPr>
              <a:t> zł. </a:t>
            </a:r>
          </a:p>
          <a:p>
            <a:pPr marL="45720">
              <a:spcBef>
                <a:spcPts val="600"/>
              </a:spcBef>
              <a:buClr>
                <a:srgbClr val="002060"/>
              </a:buClr>
              <a:buSzPct val="100000"/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00FFFF"/>
              </a:highlight>
              <a:latin typeface="Avenir Next LT Pro Light" panose="020B0304020202020204"/>
              <a:cs typeface="Calibri Light" panose="020F0302020204030204" pitchFamily="34" charset="0"/>
            </a:endParaRPr>
          </a:p>
          <a:p>
            <a:pPr marL="45720">
              <a:spcBef>
                <a:spcPts val="600"/>
              </a:spcBef>
              <a:buClr>
                <a:srgbClr val="002060"/>
              </a:buClr>
              <a:buSzPct val="100000"/>
            </a:pPr>
            <a:r>
              <a:rPr lang="pl-PL" sz="1600" dirty="0">
                <a:solidFill>
                  <a:schemeClr val="tx1"/>
                </a:solidFill>
                <a:latin typeface="Avenir Next LT Pro Light" panose="020B0304020202020204"/>
                <a:cs typeface="Calibri Light" panose="020F0302020204030204" pitchFamily="34" charset="0"/>
              </a:rPr>
              <a:t>Z dofinansowania KFS skorzystało: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/>
                <a:cs typeface="Calibri Light" panose="020F0302020204030204" pitchFamily="34" charset="0"/>
              </a:rPr>
              <a:t>12 mikroprzedsiębiorców</a:t>
            </a:r>
            <a:r>
              <a:rPr lang="pl-PL" sz="1600" dirty="0">
                <a:solidFill>
                  <a:schemeClr val="tx1"/>
                </a:solidFill>
                <a:latin typeface="Avenir Next LT Pro Light" panose="020B0304020202020204"/>
                <a:cs typeface="Calibri Light" panose="020F0302020204030204" pitchFamily="34" charset="0"/>
              </a:rPr>
              <a:t>, którzy mieli w 100% sfinansowany koszt przeszkolenia na przeszkolenie 15 osób, </a:t>
            </a:r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/>
                <a:cs typeface="Calibri Light" panose="020F0302020204030204" pitchFamily="34" charset="0"/>
              </a:rPr>
              <a:t>25 małych i średnich przedsiębiorstw</a:t>
            </a:r>
            <a:r>
              <a:rPr lang="pl-PL" sz="1600" dirty="0">
                <a:solidFill>
                  <a:schemeClr val="tx1"/>
                </a:solidFill>
                <a:latin typeface="Avenir Next LT Pro Light" panose="020B0304020202020204"/>
                <a:cs typeface="Calibri Light" panose="020F0302020204030204" pitchFamily="34" charset="0"/>
              </a:rPr>
              <a:t>, które otrzymały dofinansowanie w wysokości 80% na przeszkolenie 142 osób.</a:t>
            </a:r>
          </a:p>
        </p:txBody>
      </p:sp>
      <p:pic>
        <p:nvPicPr>
          <p:cNvPr id="12" name="Grafika 11" descr="Klasa z wypełnieniem pełnym">
            <a:extLst>
              <a:ext uri="{FF2B5EF4-FFF2-40B4-BE49-F238E27FC236}">
                <a16:creationId xmlns:a16="http://schemas.microsoft.com/office/drawing/2014/main" id="{921182E3-30C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4543" y="2772959"/>
            <a:ext cx="2458062" cy="245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39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ole tekstowe 58">
            <a:extLst>
              <a:ext uri="{FF2B5EF4-FFF2-40B4-BE49-F238E27FC236}">
                <a16:creationId xmlns:a16="http://schemas.microsoft.com/office/drawing/2014/main" id="{DAE0ACA1-3775-43BE-DB3C-9B0884C85DBF}"/>
              </a:ext>
            </a:extLst>
          </p:cNvPr>
          <p:cNvSpPr txBox="1"/>
          <p:nvPr/>
        </p:nvSpPr>
        <p:spPr>
          <a:xfrm>
            <a:off x="788768" y="856447"/>
            <a:ext cx="3969171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kumimoji="0" lang="pl-PL" sz="24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-18"/>
                <a:ea typeface="+mj-ea"/>
                <a:cs typeface="+mj-cs"/>
              </a:rPr>
              <a:t>Liczba osób </a:t>
            </a:r>
          </a:p>
          <a:p>
            <a:pPr>
              <a:lnSpc>
                <a:spcPct val="150000"/>
              </a:lnSpc>
            </a:pPr>
            <a:r>
              <a:rPr kumimoji="0" lang="pl-PL" sz="24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-18"/>
                <a:ea typeface="+mj-ea"/>
                <a:cs typeface="+mj-cs"/>
              </a:rPr>
              <a:t>objętych wsparciem  </a:t>
            </a:r>
          </a:p>
          <a:p>
            <a:r>
              <a:rPr kumimoji="0" lang="pl-PL" sz="24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Light" panose="020B0304020202020204" pitchFamily="34" charset="-18"/>
                <a:ea typeface="+mj-ea"/>
                <a:cs typeface="+mj-cs"/>
              </a:rPr>
              <a:t>w 2024 roku</a:t>
            </a:r>
            <a:endParaRPr lang="pl-P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80C24CB7-07E0-0E19-0CF0-E83054F62FC2}"/>
              </a:ext>
            </a:extLst>
          </p:cNvPr>
          <p:cNvSpPr txBox="1"/>
          <p:nvPr/>
        </p:nvSpPr>
        <p:spPr>
          <a:xfrm>
            <a:off x="688081" y="2864078"/>
            <a:ext cx="36091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263" fontAlgn="base">
              <a:spcAft>
                <a:spcPct val="0"/>
              </a:spcAft>
            </a:pPr>
            <a:r>
              <a:rPr lang="pl-PL" dirty="0">
                <a:latin typeface="Avenir Next LT Pro Light" panose="020B0304020202020204" pitchFamily="34" charset="-18"/>
                <a:cs typeface="Lucida Sans Unicode" pitchFamily="34" charset="0"/>
              </a:rPr>
              <a:t>Ze środków Funduszu Pracy </a:t>
            </a:r>
            <a:br>
              <a:rPr lang="pl-PL" dirty="0">
                <a:latin typeface="Avenir Next LT Pro Light" panose="020B0304020202020204" pitchFamily="34" charset="-18"/>
                <a:cs typeface="Lucida Sans Unicode" pitchFamily="34" charset="0"/>
              </a:rPr>
            </a:br>
            <a:r>
              <a:rPr lang="pl-PL" dirty="0">
                <a:latin typeface="Avenir Next LT Pro Light" panose="020B0304020202020204" pitchFamily="34" charset="-18"/>
                <a:cs typeface="Lucida Sans Unicode" pitchFamily="34" charset="0"/>
              </a:rPr>
              <a:t>i Europejskiego Funduszu Społecznego zaktywizowanych zostanie </a:t>
            </a:r>
            <a:r>
              <a:rPr lang="pl-PL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Lucida Sans Unicode" pitchFamily="34" charset="0"/>
              </a:rPr>
              <a:t>580 osób</a:t>
            </a:r>
            <a:r>
              <a:rPr lang="pl-PL" dirty="0">
                <a:latin typeface="Avenir Next LT Pro Light" panose="020B0304020202020204" pitchFamily="34" charset="-18"/>
                <a:cs typeface="Lucida Sans Unicode" pitchFamily="34" charset="0"/>
              </a:rPr>
              <a:t>, w tym:</a:t>
            </a:r>
          </a:p>
          <a:p>
            <a:pPr defTabSz="449263" fontAlgn="base">
              <a:spcAft>
                <a:spcPct val="0"/>
              </a:spcAft>
            </a:pPr>
            <a:endParaRPr lang="pl-PL" dirty="0">
              <a:latin typeface="Avenir Next LT Pro Light" panose="020B0304020202020204" pitchFamily="34" charset="-18"/>
              <a:cs typeface="Lucida Sans Unicode" pitchFamily="34" charset="0"/>
            </a:endParaRPr>
          </a:p>
          <a:p>
            <a:pPr marL="285750" indent="-285750" defTabSz="449263" fontAlgn="base">
              <a:spcAft>
                <a:spcPct val="0"/>
              </a:spcAft>
              <a:buSzPct val="168000"/>
              <a:buBlip>
                <a:blip r:embed="rId2"/>
              </a:buBlip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Lucida Sans Unicode" pitchFamily="34" charset="0"/>
              </a:rPr>
              <a:t>423</a:t>
            </a:r>
            <a:r>
              <a:rPr lang="pl-PL" dirty="0">
                <a:latin typeface="Avenir Next LT Pro Light" panose="020B0304020202020204" pitchFamily="34" charset="-18"/>
                <a:cs typeface="Lucida Sans Unicode" pitchFamily="34" charset="0"/>
              </a:rPr>
              <a:t> osoby bezrobotne i poszukujące pracy </a:t>
            </a:r>
          </a:p>
          <a:p>
            <a:pPr marL="285750" indent="-285750" defTabSz="449263" fontAlgn="base">
              <a:spcAft>
                <a:spcPct val="0"/>
              </a:spcAft>
              <a:buSzPct val="168000"/>
              <a:buBlip>
                <a:blip r:embed="rId2"/>
              </a:buBlip>
            </a:pPr>
            <a:endParaRPr lang="pl-PL" dirty="0">
              <a:latin typeface="Avenir Next LT Pro Light" panose="020B0304020202020204" pitchFamily="34" charset="-18"/>
              <a:cs typeface="Lucida Sans Unicode" pitchFamily="34" charset="0"/>
            </a:endParaRPr>
          </a:p>
          <a:p>
            <a:pPr marL="285750" indent="-285750" defTabSz="449263" fontAlgn="base">
              <a:spcAft>
                <a:spcPct val="0"/>
              </a:spcAft>
              <a:buSzPct val="168000"/>
              <a:buBlip>
                <a:blip r:embed="rId2"/>
              </a:buBlip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Lucida Sans Unicode" pitchFamily="34" charset="0"/>
              </a:rPr>
              <a:t>157</a:t>
            </a:r>
            <a:r>
              <a:rPr lang="pl-PL" dirty="0">
                <a:latin typeface="Avenir Next LT Pro Light" panose="020B0304020202020204" pitchFamily="34" charset="-18"/>
                <a:cs typeface="Lucida Sans Unicode" pitchFamily="34" charset="0"/>
              </a:rPr>
              <a:t> pracowników i pracodawców ze środków KFS</a:t>
            </a:r>
          </a:p>
        </p:txBody>
      </p:sp>
      <p:graphicFrame>
        <p:nvGraphicFramePr>
          <p:cNvPr id="3" name="Symbol zastępczy zawartości 5">
            <a:extLst>
              <a:ext uri="{FF2B5EF4-FFF2-40B4-BE49-F238E27FC236}">
                <a16:creationId xmlns:a16="http://schemas.microsoft.com/office/drawing/2014/main" id="{FD267279-5B7D-BA12-80BD-F1F879587C31}"/>
              </a:ext>
            </a:extLst>
          </p:cNvPr>
          <p:cNvGraphicFramePr>
            <a:graphicFrameLocks/>
          </p:cNvGraphicFramePr>
          <p:nvPr/>
        </p:nvGraphicFramePr>
        <p:xfrm>
          <a:off x="2994374" y="345353"/>
          <a:ext cx="9699913" cy="5919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Box 18">
            <a:extLst>
              <a:ext uri="{FF2B5EF4-FFF2-40B4-BE49-F238E27FC236}">
                <a16:creationId xmlns:a16="http://schemas.microsoft.com/office/drawing/2014/main" id="{6E2674BA-1FA0-C3DB-885D-8525B52AF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403" y="6432827"/>
            <a:ext cx="1294138" cy="25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600" b="1" dirty="0">
                <a:solidFill>
                  <a:srgbClr val="000000"/>
                </a:solidFill>
                <a:latin typeface="Avenir Next LT Pro Light" panose="020B0304020202020204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52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Next LT Pro Light" panose="020B0304020202020204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 osoby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-18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BE0B2FA-02D0-B465-D07B-463A0C199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7626" y="5949118"/>
            <a:ext cx="3582683" cy="60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Next LT Pro Light" panose="020B0304020202020204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55 osób 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Next LT Pro Light" panose="020B0304020202020204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(w tym 30 ABC Przedsiębiorczości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Next LT Pro Light" panose="020B0304020202020204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-18"/>
            </a:endParaRP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342D2FEA-976A-3AF5-EA5D-A9CECC620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007" y="4406138"/>
            <a:ext cx="1319920" cy="26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600" b="1" dirty="0">
                <a:solidFill>
                  <a:srgbClr val="000000"/>
                </a:solidFill>
                <a:latin typeface="Avenir Next LT Pro Light" panose="020B0304020202020204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38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Next LT Pro Light" panose="020B0304020202020204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osób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-18"/>
            </a:endParaRP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E34AEF95-734A-0A7D-DBBE-9D6291033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7626" y="1748951"/>
            <a:ext cx="1319920" cy="26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Next LT Pro Light" panose="020B0304020202020204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20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Next LT Pro Light" panose="020B0304020202020204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osób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-18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D3762979-3186-9F00-F920-3E25DCCBD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062" y="1107356"/>
            <a:ext cx="1064959" cy="26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Next LT Pro Light" panose="020B0304020202020204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16 osób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-18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04156D2-B836-D04A-62A8-EBACF2D9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776" y="1802811"/>
            <a:ext cx="1460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600" b="1" dirty="0">
                <a:solidFill>
                  <a:srgbClr val="000000"/>
                </a:solidFill>
                <a:latin typeface="Avenir Next LT Pro Light" panose="020B0304020202020204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201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Next LT Pro Light" panose="020B0304020202020204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 osób 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-18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D923F314-35C2-B43E-5E3C-ECBBF44F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436" y="3422740"/>
            <a:ext cx="1460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600" b="1" dirty="0">
                <a:solidFill>
                  <a:srgbClr val="000000"/>
                </a:solidFill>
                <a:latin typeface="Avenir Next LT Pro Light" panose="020B0304020202020204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157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Next LT Pro Light" panose="020B0304020202020204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 osób 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-18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CB9C0CF6-CB32-7254-957A-FE551BE1C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791" y="4870170"/>
            <a:ext cx="134923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600" b="1" dirty="0">
                <a:solidFill>
                  <a:srgbClr val="000000"/>
                </a:solidFill>
                <a:latin typeface="Avenir Next LT Pro Light" panose="020B0304020202020204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39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Next LT Pro Light" panose="020B0304020202020204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 osób 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-18"/>
            </a:endParaRP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B466CD9A-5824-1A0D-5AAE-730DEB3A6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7772" y="3006975"/>
            <a:ext cx="1319920" cy="26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 Next LT Pro Light" panose="020B0304020202020204" pitchFamily="34" charset="-18"/>
                <a:ea typeface="Times New Roman" panose="02020603050405020304" pitchFamily="18" charset="0"/>
                <a:cs typeface="Arial" panose="020B0604020202020204" pitchFamily="34" charset="0"/>
              </a:rPr>
              <a:t>2 osoby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-18"/>
            </a:endParaRP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D76ADA5-FBE9-7393-3FD7-38E3688D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53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244D71E-225F-B119-B442-B225A810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B3EDBCB-8DCC-7024-264F-5905C76DCD07}"/>
              </a:ext>
            </a:extLst>
          </p:cNvPr>
          <p:cNvSpPr txBox="1"/>
          <p:nvPr/>
        </p:nvSpPr>
        <p:spPr>
          <a:xfrm>
            <a:off x="801200" y="647119"/>
            <a:ext cx="10797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i="0" dirty="0">
                <a:effectLst/>
                <a:latin typeface="Avenir Next LT Pro Light" panose="020B0304020202020204" pitchFamily="34" charset="-18"/>
              </a:rPr>
              <a:t>Projekt pilotażowy </a:t>
            </a:r>
            <a:r>
              <a:rPr lang="pl-PL" sz="2000" b="1" i="0" dirty="0" err="1">
                <a:effectLst/>
                <a:latin typeface="Avenir Next LT Pro Light" panose="020B0304020202020204" pitchFamily="34" charset="-18"/>
              </a:rPr>
              <a:t>pt</a:t>
            </a:r>
            <a:r>
              <a:rPr lang="pl-PL" sz="2000" b="1" i="0" dirty="0">
                <a:effectLst/>
                <a:latin typeface="Avenir Next LT Pro Light" panose="020B0304020202020204" pitchFamily="34" charset="-18"/>
              </a:rPr>
              <a:t>.:"Wkręć się w mobilność" w ramach naboru na projekty pilotażowe pod nazwą „Czas na Młodych - punkty doradztwa dla młodzieży"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E05D0E1-982A-164B-496C-1EAB62A16324}"/>
              </a:ext>
            </a:extLst>
          </p:cNvPr>
          <p:cNvSpPr/>
          <p:nvPr/>
        </p:nvSpPr>
        <p:spPr>
          <a:xfrm>
            <a:off x="593558" y="1355005"/>
            <a:ext cx="70576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4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Wartość dofinansowania i całkowita wartość projektu: </a:t>
            </a:r>
            <a:r>
              <a:rPr lang="pl-PL" sz="1400" b="1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699 145 zł.</a:t>
            </a:r>
            <a:endParaRPr lang="pl-PL" sz="1400" b="0" i="0" dirty="0">
              <a:solidFill>
                <a:srgbClr val="000000"/>
              </a:solidFill>
              <a:effectLst/>
              <a:latin typeface="Avenir Next LT Pro Light" panose="020B0304020202020204" pitchFamily="34" charset="-18"/>
            </a:endParaRPr>
          </a:p>
          <a:p>
            <a:pPr algn="l"/>
            <a:endParaRPr lang="pl-PL" sz="1400" b="0" i="0" dirty="0">
              <a:solidFill>
                <a:srgbClr val="000000"/>
              </a:solidFill>
              <a:effectLst/>
              <a:latin typeface="Avenir Next LT Pro Light" panose="020B0304020202020204" pitchFamily="34" charset="-18"/>
            </a:endParaRPr>
          </a:p>
          <a:p>
            <a:pPr algn="l"/>
            <a:r>
              <a:rPr lang="pl-PL" sz="14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Okres realizacji projektu: 01.07.2023 r. - 31.12.2024 r.</a:t>
            </a:r>
          </a:p>
          <a:p>
            <a:pPr algn="l"/>
            <a:endParaRPr lang="pl-PL" sz="1400" b="0" i="0" dirty="0">
              <a:solidFill>
                <a:srgbClr val="000000"/>
              </a:solidFill>
              <a:effectLst/>
              <a:latin typeface="Avenir Next LT Pro Light" panose="020B0304020202020204" pitchFamily="34" charset="-18"/>
            </a:endParaRPr>
          </a:p>
          <a:p>
            <a:pPr algn="l"/>
            <a:r>
              <a:rPr lang="pl-PL" sz="14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Celem projektu jest dotarcie do jak największej grupy osób młodych do 30 r. ż., z informacją i nowatorskimi rozwiązaniami jakie zostały ujęte w projekcie pilotażowym. </a:t>
            </a:r>
          </a:p>
          <a:p>
            <a:pPr algn="l"/>
            <a:r>
              <a:rPr lang="pl-PL" sz="14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Utworzony w 2023 r.  Punkt Kompleksowego Doradztwa dla młodzieży działa w formułach: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pl-PL" sz="14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stacjonarnej - Punkt Kompleksowego Doradztwa w siedzibie urzędu – </a:t>
            </a:r>
            <a:r>
              <a:rPr lang="pl-PL" sz="1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257 osób zarejestrowanych zostało w stacjonarnym punkcie,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pl-PL" sz="14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mobilnej - Mobilny Punkt Kompleksowego Doradztwa funkcjonujący w szkołach ponadpodstawowych w powiecie rawskim – </a:t>
            </a:r>
            <a:r>
              <a:rPr lang="pl-PL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2662</a:t>
            </a:r>
            <a:r>
              <a:rPr lang="pl-PL" sz="1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 uczniów szkół ponadpodstawowych z terenu powiatu rawskiego w ramach 18 odwiedzin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pl-PL" sz="14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plenerowej - Mobilny Punkt Kompleksowego Doradztwa działający podczas imprez plenerowych w powiecie rawskim – </a:t>
            </a:r>
            <a:r>
              <a:rPr lang="pl-PL" sz="1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10 plenerów odwiedziło 910 osób.</a:t>
            </a:r>
          </a:p>
          <a:p>
            <a:pPr algn="l"/>
            <a:endParaRPr lang="pl-PL" sz="1400" b="0" i="0" dirty="0">
              <a:solidFill>
                <a:srgbClr val="000000"/>
              </a:solidFill>
              <a:effectLst/>
              <a:latin typeface="Avenir Next LT Pro Light" panose="020B0304020202020204" pitchFamily="34" charset="-18"/>
            </a:endParaRPr>
          </a:p>
          <a:p>
            <a:pPr algn="l"/>
            <a:r>
              <a:rPr lang="pl-PL" sz="14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Punkt Kompleksowego Doradztwa oferował osobom bezrobotnym i poszukującym pracy do 30 r. ż. wsparcie i informację w zakresie następujących usług:</a:t>
            </a:r>
          </a:p>
          <a:p>
            <a:pPr marL="228600" indent="-228600" algn="l">
              <a:buFont typeface="+mj-lt"/>
              <a:buAutoNum type="arabicParenR"/>
            </a:pPr>
            <a:r>
              <a:rPr lang="pl-PL" sz="14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aktywizacji zawodowej i poradnictwa zawodowego;</a:t>
            </a:r>
          </a:p>
          <a:p>
            <a:pPr marL="228600" indent="-228600" algn="l">
              <a:buFont typeface="+mj-lt"/>
              <a:buAutoNum type="arabicParenR"/>
            </a:pPr>
            <a:r>
              <a:rPr lang="pl-PL" sz="14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udzielania informacji w zakresie możliwych form pomocy społecznej;</a:t>
            </a:r>
          </a:p>
          <a:p>
            <a:pPr marL="228600" indent="-228600" algn="l">
              <a:buFont typeface="+mj-lt"/>
              <a:buAutoNum type="arabicParenR"/>
            </a:pPr>
            <a:r>
              <a:rPr lang="pl-PL" sz="14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doradztwa psychologicznego;</a:t>
            </a:r>
          </a:p>
          <a:p>
            <a:pPr marL="228600" indent="-228600" algn="l">
              <a:buFont typeface="+mj-lt"/>
              <a:buAutoNum type="arabicParenR"/>
            </a:pPr>
            <a:r>
              <a:rPr lang="pl-PL" sz="14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doradztwa w zakresie edukacji;</a:t>
            </a:r>
          </a:p>
          <a:p>
            <a:pPr marL="228600" indent="-228600" algn="l">
              <a:buFont typeface="+mj-lt"/>
              <a:buAutoNum type="arabicParenR"/>
            </a:pPr>
            <a:r>
              <a:rPr lang="pl-PL" sz="14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doradztwa w zakresie zdrowia i profilaktyki zdrowotnej;</a:t>
            </a:r>
          </a:p>
          <a:p>
            <a:pPr marL="228600" indent="-228600" algn="l">
              <a:buFont typeface="+mj-lt"/>
              <a:buAutoNum type="arabicParenR"/>
            </a:pPr>
            <a:r>
              <a:rPr lang="pl-PL" sz="14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doradztwa w zakresie możliwości mieszkaniowych;</a:t>
            </a:r>
          </a:p>
          <a:p>
            <a:pPr marL="228600" indent="-228600" algn="l">
              <a:buFont typeface="+mj-lt"/>
              <a:buAutoNum type="arabicParenR"/>
            </a:pPr>
            <a:r>
              <a:rPr lang="pl-PL" sz="14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doradztwa prawnego i ekonomiczno-finansowego.</a:t>
            </a:r>
          </a:p>
          <a:p>
            <a:pPr algn="l"/>
            <a:r>
              <a:rPr lang="pl-PL" sz="14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72C87E-AC57-D475-2143-35CBBACA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610" y="1259457"/>
            <a:ext cx="4101930" cy="54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46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B1E34-CA90-6D62-B9DA-D8E779566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6098FDF0-08B5-5B9A-8C2B-043D1FEF1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153" y="4831419"/>
            <a:ext cx="3426537" cy="1998813"/>
          </a:xfrm>
          <a:prstGeom prst="rect">
            <a:avLst/>
          </a:prstGeom>
        </p:spPr>
      </p:pic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965D309-7B1D-8C81-54F9-5F6A14B3A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C570B02-3B3D-95B9-C8A6-CC5524318D2A}"/>
              </a:ext>
            </a:extLst>
          </p:cNvPr>
          <p:cNvSpPr txBox="1"/>
          <p:nvPr/>
        </p:nvSpPr>
        <p:spPr>
          <a:xfrm>
            <a:off x="801200" y="647119"/>
            <a:ext cx="10797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i="0" dirty="0">
                <a:effectLst/>
                <a:latin typeface="Avenir Next LT Pro Light" panose="020B0304020202020204" pitchFamily="34" charset="-18"/>
              </a:rPr>
              <a:t>Projekt pilotażowy </a:t>
            </a:r>
            <a:r>
              <a:rPr lang="pl-PL" sz="2000" b="1" i="0" dirty="0" err="1">
                <a:effectLst/>
                <a:latin typeface="Avenir Next LT Pro Light" panose="020B0304020202020204" pitchFamily="34" charset="-18"/>
              </a:rPr>
              <a:t>pt</a:t>
            </a:r>
            <a:r>
              <a:rPr lang="pl-PL" sz="2000" b="1" i="0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.:"Wkręć się w mobilność" </a:t>
            </a:r>
            <a:r>
              <a:rPr lang="pl-PL" sz="2000" b="1" i="0" dirty="0">
                <a:effectLst/>
                <a:latin typeface="Avenir Next LT Pro Light" panose="020B0304020202020204" pitchFamily="34" charset="-18"/>
              </a:rPr>
              <a:t>w ramach naboru na projekty pilotażowe pod nazwą „Czas na Młodych - punkty doradztwa dla młodzieży"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A4691EE-D9BC-6AC8-5FF2-4A3C63402D5A}"/>
              </a:ext>
            </a:extLst>
          </p:cNvPr>
          <p:cNvSpPr/>
          <p:nvPr/>
        </p:nvSpPr>
        <p:spPr>
          <a:xfrm>
            <a:off x="358500" y="1996052"/>
            <a:ext cx="696039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 W latach 2023-2024 zrealizowano podstawowe formy wsparcia w projekcie – staże dla </a:t>
            </a:r>
            <a:r>
              <a:rPr lang="pl-PL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10</a:t>
            </a:r>
            <a:r>
              <a:rPr lang="pl-PL" sz="1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 osób </a:t>
            </a:r>
            <a: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bezrobotnych oraz nowatorskie elementy wspierające zatrudnienie uczestników programu: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praktyki asystenckie – dla </a:t>
            </a:r>
            <a:r>
              <a:rPr lang="pl-PL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11</a:t>
            </a:r>
            <a:r>
              <a:rPr lang="pl-PL" sz="1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 osób </a:t>
            </a:r>
            <a: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z jednorazową premią asystencką dla 10 pracodawców po zatrudnieniu uczestnika projektu.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bony rozwojowe – dla </a:t>
            </a:r>
            <a:r>
              <a:rPr lang="pl-PL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15</a:t>
            </a:r>
            <a:r>
              <a:rPr lang="pl-PL" sz="1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 osób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bony </a:t>
            </a:r>
            <a:r>
              <a:rPr lang="pl-PL" sz="1300" b="0" i="0" dirty="0" err="1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mobilnościowe</a:t>
            </a:r>
            <a: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 na prawo jazdy kat. B – dla </a:t>
            </a:r>
            <a:r>
              <a:rPr lang="pl-PL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10</a:t>
            </a:r>
            <a:r>
              <a:rPr lang="pl-PL" sz="1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 osób </a:t>
            </a:r>
            <a: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oraz na hulajnogę </a:t>
            </a:r>
            <a:b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lub rower – dla </a:t>
            </a:r>
            <a:r>
              <a:rPr lang="pl-PL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2</a:t>
            </a:r>
            <a:r>
              <a:rPr lang="pl-PL" sz="1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0 osób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bony wizerunkowe – dla </a:t>
            </a:r>
            <a:r>
              <a:rPr lang="pl-PL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9</a:t>
            </a:r>
            <a:r>
              <a:rPr lang="pl-PL" sz="1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 osób</a:t>
            </a:r>
            <a: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.</a:t>
            </a:r>
            <a:endParaRPr lang="pl-PL" sz="1300" dirty="0">
              <a:solidFill>
                <a:srgbClr val="000000"/>
              </a:solidFill>
              <a:latin typeface="Avenir Next LT Pro Light" panose="020B0304020202020204" pitchFamily="34" charset="-18"/>
            </a:endParaRPr>
          </a:p>
          <a:p>
            <a:pPr algn="l"/>
            <a:endParaRPr lang="pl-PL" sz="1300" b="0" i="0" dirty="0">
              <a:solidFill>
                <a:srgbClr val="000000"/>
              </a:solidFill>
              <a:effectLst/>
              <a:latin typeface="Avenir Next LT Pro Light" panose="020B0304020202020204" pitchFamily="34" charset="-18"/>
            </a:endParaRPr>
          </a:p>
          <a:p>
            <a:pPr algn="l"/>
            <a:r>
              <a:rPr lang="pl-PL" sz="1300" dirty="0">
                <a:solidFill>
                  <a:srgbClr val="000000"/>
                </a:solidFill>
                <a:latin typeface="Avenir Next LT Pro Light" panose="020B0304020202020204" pitchFamily="34" charset="-18"/>
              </a:rPr>
              <a:t>Ponadto </a:t>
            </a:r>
            <a: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jako nowatorska formuła świadczenia usług prowadzone było poradnictwo specjalistyczne: doradztwo zawodowe, psychologiczne i  prawne, którym objęto </a:t>
            </a:r>
            <a:b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</a:br>
            <a:r>
              <a:rPr lang="pl-PL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242</a:t>
            </a:r>
            <a:r>
              <a:rPr lang="pl-PL" sz="1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 osoby</a:t>
            </a:r>
            <a: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. Osobom, które korzystały z telefonicznych porad przekazano </a:t>
            </a:r>
            <a:r>
              <a:rPr lang="pl-PL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50</a:t>
            </a:r>
            <a:r>
              <a:rPr lang="pl-PL" sz="1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 zestawów </a:t>
            </a:r>
            <a: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słuchawek bezprzewodowych.</a:t>
            </a:r>
            <a:b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</a:br>
            <a:r>
              <a:rPr lang="pl-PL" sz="1300" dirty="0">
                <a:latin typeface="Avenir Next LT Pro Light" panose="020B0304020202020204" pitchFamily="34" charset="-18"/>
              </a:rPr>
              <a:t>W dniu </a:t>
            </a:r>
            <a:r>
              <a:rPr lang="pl-PL" sz="13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28.09.2023 r.</a:t>
            </a:r>
            <a:r>
              <a:rPr lang="pl-PL" sz="13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300" kern="100" dirty="0">
                <a:effectLst/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 Starostwie Powiatowym w Rawie Mazowieckiej odbyła się konferencja dotycząca realizacji projektu. Hasłem przewodnim konferencji była mobilność - była ona przedmiotem prelekcji i prezentacji. Zaprezentowana została geneza powstania projektu pilotażowego „Wkręć się w mobilność” oraz założenia i pierwsze efekty. Przedstawiciele wybranych parterów zaprezentowali dobre praktyki powstałe w  projekcie.</a:t>
            </a:r>
          </a:p>
          <a:p>
            <a:pPr algn="l"/>
            <a: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W dniu </a:t>
            </a:r>
            <a:r>
              <a:rPr lang="pl-PL" sz="1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12.12.2024 r.</a:t>
            </a:r>
            <a: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 odbyła się II konferencja w Starostwie Powiatowym w  Rawie Mazowieckiej podsumowująca działania zrealizowane w projekcie</a:t>
            </a:r>
            <a:r>
              <a:rPr lang="pl-PL" sz="1300" dirty="0">
                <a:solidFill>
                  <a:srgbClr val="000000"/>
                </a:solidFill>
                <a:latin typeface="Avenir Next LT Pro Light" panose="020B0304020202020204" pitchFamily="34" charset="-18"/>
              </a:rPr>
              <a:t>.</a:t>
            </a:r>
          </a:p>
          <a:p>
            <a:pPr algn="l"/>
            <a: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Łącznie w latach 2023-2024 z usług i instrumentów projektu pilotażowego pt. „Wkręć się w mobilność” skorzystało </a:t>
            </a:r>
            <a:r>
              <a:rPr lang="pl-PL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3829</a:t>
            </a:r>
            <a:r>
              <a:rPr lang="pl-PL" sz="13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 </a:t>
            </a:r>
            <a:r>
              <a:rPr lang="pl-PL" sz="1300" b="0" i="0" dirty="0">
                <a:solidFill>
                  <a:srgbClr val="000000"/>
                </a:solidFill>
                <a:effectLst/>
                <a:latin typeface="Avenir Next LT Pro Light" panose="020B0304020202020204" pitchFamily="34" charset="-18"/>
              </a:rPr>
              <a:t>osób bezrobotnych, poszukujących pracy i młodzieży szkolnej.</a:t>
            </a:r>
          </a:p>
        </p:txBody>
      </p:sp>
      <p:pic>
        <p:nvPicPr>
          <p:cNvPr id="2051" name="Obraz 1" descr="Ministerstwo Rodziny i Polityki Społecznej">
            <a:extLst>
              <a:ext uri="{FF2B5EF4-FFF2-40B4-BE49-F238E27FC236}">
                <a16:creationId xmlns:a16="http://schemas.microsoft.com/office/drawing/2014/main" id="{37FB7245-AA5F-0CB4-B930-5A2C10339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9" y="1361743"/>
            <a:ext cx="2190750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Obraz 942896665">
            <a:extLst>
              <a:ext uri="{FF2B5EF4-FFF2-40B4-BE49-F238E27FC236}">
                <a16:creationId xmlns:a16="http://schemas.microsoft.com/office/drawing/2014/main" id="{94C7E4EE-2E01-FB47-1B41-CA24273B6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77" y="1339193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91562937-9373-DF2C-4007-2BDEE088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38" y="1503123"/>
            <a:ext cx="5876925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Obraz 2077413714">
            <a:extLst>
              <a:ext uri="{FF2B5EF4-FFF2-40B4-BE49-F238E27FC236}">
                <a16:creationId xmlns:a16="http://schemas.microsoft.com/office/drawing/2014/main" id="{ECC34B17-8058-CAAE-45F5-A2FACA314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533" y="1337702"/>
            <a:ext cx="8191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00F58B4-9722-E1F6-41D8-7DAAA081FC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9886" y="1105381"/>
            <a:ext cx="3081728" cy="229801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3FC3399-A38E-FE9E-A854-873538425E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683" t="8581" r="8446" b="8700"/>
          <a:stretch/>
        </p:blipFill>
        <p:spPr>
          <a:xfrm>
            <a:off x="6812730" y="2802910"/>
            <a:ext cx="2739731" cy="21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59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244D71E-225F-B119-B442-B225A810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B3EDBCB-8DCC-7024-264F-5905C76DCD07}"/>
              </a:ext>
            </a:extLst>
          </p:cNvPr>
          <p:cNvSpPr txBox="1"/>
          <p:nvPr/>
        </p:nvSpPr>
        <p:spPr>
          <a:xfrm>
            <a:off x="1835916" y="670762"/>
            <a:ext cx="10797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Program aktywizacji zawodowej bezrobotnych zamieszkujących na wsi</a:t>
            </a:r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33" y="1320711"/>
            <a:ext cx="1066800" cy="837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410173" y="2588809"/>
            <a:ext cx="11579295" cy="417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„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Program wspierany jest ze środków rezerwy Funduszu Pracy, będącej w dyspozycji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Ministr</a:t>
            </a:r>
            <a:r>
              <a:rPr lang="pl-PL" sz="1600" dirty="0">
                <a:solidFill>
                  <a:prstClr val="black"/>
                </a:solidFill>
                <a:latin typeface="Franklin Gothic Book" panose="020B0502020104020203"/>
              </a:rPr>
              <a:t>y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Rodziny, Pracy i Polityki Społecznej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W 2024 r. Powiatowy Urząd Pracy w Rawie Mazowieckiej pozyskał dodatkowe środki finansowe w wysokości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177.642 zł </a:t>
            </a:r>
            <a:b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z rezerwy Funduszu Pracy na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aktywizację osób bezrobotnych zamieszkałych na wsi I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W ramach programu zaktywizowano 11 osób, w tym: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6 osób w ramach staży u pracodawcy – okres stażu do 6 miesięcy;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pl-PL" sz="1600" dirty="0">
                <a:solidFill>
                  <a:prstClr val="black"/>
                </a:solidFill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 osoby uzyskały zatrudnienie w ramach prac interwencyjnych – refundacja części wynagrodzenia w kwocie do 1.662,00 zł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i składek ZUS przez okres do 6 miesięcy;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pl-PL" sz="1600" dirty="0">
                <a:solidFill>
                  <a:prstClr val="black"/>
                </a:solidFill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 osoba uzyskała zatrudnienie w ramach refundacji kosztów wyposażenia/doposażenia stanowiska pracy dla osób bezrobotnych (kwota refundacji dla pracodawcy to 43 000 zł)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pl-PL" sz="1600" dirty="0">
                <a:solidFill>
                  <a:prstClr val="black"/>
                </a:solidFill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 osoby bezrobotne uzyskały dofinansowanie na podjęcie własnej działalności gospodarczej w kwocie do 43.000 zł.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A342217-2301-1210-8A4B-5A491E3DB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73" y="1320711"/>
            <a:ext cx="2853925" cy="8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28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AF6CA-2CF4-47DD-7AF4-32AF6FA34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C22E639-1149-FBC3-FBC2-23F4ABACF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EF3B85E-2B81-1EFB-700F-05BAA7BB54EA}"/>
              </a:ext>
            </a:extLst>
          </p:cNvPr>
          <p:cNvSpPr txBox="1"/>
          <p:nvPr/>
        </p:nvSpPr>
        <p:spPr>
          <a:xfrm>
            <a:off x="698740" y="670762"/>
            <a:ext cx="11934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Program aktywizacji zawodowej bezrobotnych z niskimi kwalifikacjami lub bez kwalifikacji zawodowych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1A46120-B915-D1FA-6B67-0614DD8B46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33" y="1320711"/>
            <a:ext cx="1066800" cy="837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65D354CB-1870-3327-1662-0AD7C4AF233B}"/>
              </a:ext>
            </a:extLst>
          </p:cNvPr>
          <p:cNvSpPr/>
          <p:nvPr/>
        </p:nvSpPr>
        <p:spPr>
          <a:xfrm>
            <a:off x="410173" y="2588809"/>
            <a:ext cx="11579295" cy="381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„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Program wspierany jest ze środków rezerwy Funduszu Pracy, będącej w dyspozycji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Ministr</a:t>
            </a:r>
            <a:r>
              <a:rPr lang="pl-PL" sz="1600" dirty="0">
                <a:solidFill>
                  <a:prstClr val="black"/>
                </a:solidFill>
                <a:latin typeface="Franklin Gothic Book" panose="020B0502020104020203"/>
              </a:rPr>
              <a:t>y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Rodziny, Pracy i Polityki Społecznej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W 2024 r. Powiatowy Urząd Pracy w Rawie Mazowieckiej pozyskał dodatkowe środki finansowe w wysokości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128.638  zł </a:t>
            </a:r>
            <a:b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z rezerwy Funduszu Pracy na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aktywizację osób bezrobotnych z niskimi kwalifikacjami (nieposiadających świadectwa dojrzałości) lub bezrobotnych bez kwalifikacji zawodowych)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W ramach programu zaktywizowano </a:t>
            </a:r>
            <a:r>
              <a:rPr lang="pl-PL" sz="1600" dirty="0">
                <a:solidFill>
                  <a:prstClr val="black"/>
                </a:solidFill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 osób, w tym: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3 osoby w ramach staży u pracodawcy – okres stażu do 6 miesięcy;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pl-PL" sz="1600" dirty="0">
                <a:solidFill>
                  <a:prstClr val="black"/>
                </a:solidFill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 osoba uzyskała zatrudnienie w ramach refundacji kosztów wyposażenia/doposażenia stanowiska pracy dla osób bezrobotnych (kwota refundacji dla pracodawcy to 43 000 zł)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1 osoba bezrobotna uzyskała dofinansowanie na podjęcie własnej działalności gospodarczej w kwocie 43.000 zł.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582CB69-58B5-6A89-CB14-2459B813F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73" y="1320711"/>
            <a:ext cx="2853925" cy="8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27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EBCE5-9A9E-5CDB-2C6B-106107230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56101A0-7106-6275-C00D-6C83B024F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B865186-236B-A62A-1EF6-6E8A9C37D5AF}"/>
              </a:ext>
            </a:extLst>
          </p:cNvPr>
          <p:cNvSpPr txBox="1"/>
          <p:nvPr/>
        </p:nvSpPr>
        <p:spPr>
          <a:xfrm>
            <a:off x="1835916" y="670762"/>
            <a:ext cx="10797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Program aktywizacji zawodowej bezrobotnych zamieszkujących na wsi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8C2D9C5-6BAC-3C77-6AFE-CF304360CB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33" y="1320711"/>
            <a:ext cx="1066800" cy="837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A380CC1D-5BA2-9A3A-FCF4-310EB12C6C3C}"/>
              </a:ext>
            </a:extLst>
          </p:cNvPr>
          <p:cNvSpPr/>
          <p:nvPr/>
        </p:nvSpPr>
        <p:spPr>
          <a:xfrm>
            <a:off x="410173" y="2588809"/>
            <a:ext cx="11579295" cy="4542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„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Program wspierany jest ze środków rezerwy Funduszu Pracy, będącej w dyspozycji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Ministr</a:t>
            </a:r>
            <a:r>
              <a:rPr lang="pl-PL" sz="1600" dirty="0">
                <a:solidFill>
                  <a:prstClr val="black"/>
                </a:solidFill>
                <a:latin typeface="Franklin Gothic Book" panose="020B0502020104020203"/>
              </a:rPr>
              <a:t>y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Rodziny, Pracy i Polityki Społecznej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W 2024 r. Powiatowy Urząd Pracy w Rawie Mazowieckiej pozyskał dodatkowe środki finansowe w wysokości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376.924  zł </a:t>
            </a:r>
            <a:b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z rezerwy Funduszu Pracy na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aktywizację osób bezrobotnych zamieszkałych na wsi II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W ramach programu zaktywizowano 19 osób, w tym: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6 osób w ramach staży u pracodawcy – okres stażu do 6 miesięcy;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3 osoby uzyskały zatrudnienie w ramach prac interwencyjnych – refundacja części wynagrodzenia w kwocie do 1.662,00 zł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i składek ZUS przez okres do 6 miesięcy;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4 osoby uzyskały zatrudnienie w ramach refundacji kosztów wyposażenia/doposażenia stanowiska pracy dla osób bezrobotnych (kwota refundacji dla pracodawcy do 43 000 zł)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4 osoby bezrobotne uzyskały dofinansowanie na podjęcie własnej działalności gospodarczej w kwocie do 43.000 zł,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pl-PL" sz="1600" dirty="0">
                <a:solidFill>
                  <a:prstClr val="black"/>
                </a:solidFill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2 osoby bezrobotne uczestniczyły w szkoleniu indywidualnym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7C48862-F869-3547-372A-9DD9FE8EB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73" y="1320711"/>
            <a:ext cx="2853925" cy="8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3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a 12" descr="Szkło powiększające z wypełnieniem pełnym">
            <a:extLst>
              <a:ext uri="{FF2B5EF4-FFF2-40B4-BE49-F238E27FC236}">
                <a16:creationId xmlns:a16="http://schemas.microsoft.com/office/drawing/2014/main" id="{4C852BAF-1EDD-5826-7567-D7128D304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2320" y="4516020"/>
            <a:ext cx="1269026" cy="126902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9A92E8C-AE45-4709-2787-EEDED2C9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24" y="612567"/>
            <a:ext cx="3716593" cy="30283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chemeClr val="bg1"/>
                </a:solidFill>
                <a:latin typeface="Avenir Next LT Pro Light" panose="020B0304020202020204" pitchFamily="34" charset="-18"/>
              </a:rPr>
              <a:t>Stopa bezrobocia</a:t>
            </a:r>
            <a:br>
              <a:rPr lang="pl-PL" sz="3200" b="1" dirty="0">
                <a:solidFill>
                  <a:schemeClr val="bg1"/>
                </a:solidFill>
                <a:latin typeface="Avenir Next LT Pro Light" panose="020B0304020202020204" pitchFamily="34" charset="-18"/>
              </a:rPr>
            </a:br>
            <a:r>
              <a:rPr lang="pl-PL" sz="3200" b="1" dirty="0">
                <a:solidFill>
                  <a:schemeClr val="bg1"/>
                </a:solidFill>
                <a:latin typeface="Avenir Next LT Pro Light" panose="020B0304020202020204" pitchFamily="34" charset="-18"/>
              </a:rPr>
              <a:t> i liczba bezrobotnych</a:t>
            </a:r>
            <a:endParaRPr lang="pl-PL" sz="3200" i="1" dirty="0">
              <a:solidFill>
                <a:schemeClr val="bg1"/>
              </a:solidFill>
              <a:latin typeface="Avenir Next LT Pro Light" panose="020B0304020202020204" pitchFamily="34" charset="-18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E31ADDF-43E3-6F18-D72D-A2E06077C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1155" y="4225330"/>
            <a:ext cx="7406778" cy="1052438"/>
          </a:xfr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285750" indent="-285750" algn="just">
              <a:buSzPct val="196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  <a:t>  </a:t>
            </a:r>
            <a:r>
              <a:rPr lang="pl-PL" dirty="0">
                <a:solidFill>
                  <a:schemeClr val="tx1"/>
                </a:solidFill>
                <a:latin typeface="Avenir Next LT Pro Light" panose="020B0304020202020204" pitchFamily="34" charset="-18"/>
                <a:cs typeface="Calibri" pitchFamily="34" charset="0"/>
              </a:rPr>
              <a:t>Stopa bezrobocia na koniec grudnia 2024 r. wyniosła </a:t>
            </a:r>
            <a:r>
              <a:rPr lang="pl-PL" b="1" dirty="0">
                <a:solidFill>
                  <a:srgbClr val="DD0F40"/>
                </a:solidFill>
                <a:latin typeface="Avenir Next LT Pro Light" panose="020B0304020202020204" pitchFamily="34" charset="-18"/>
                <a:cs typeface="Calibri" pitchFamily="34" charset="0"/>
              </a:rPr>
              <a:t>2,9%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/>
                <a:cs typeface="Calibri" pitchFamily="34" charset="0"/>
              </a:rPr>
              <a:t>i </a:t>
            </a:r>
            <a:r>
              <a:rPr lang="pl-PL" dirty="0">
                <a:solidFill>
                  <a:schemeClr val="tx1"/>
                </a:solidFill>
                <a:latin typeface="Avenir Next LT Pro Light" panose="020B0304020202020204"/>
                <a:cs typeface="Calibri" pitchFamily="34" charset="0"/>
              </a:rPr>
              <a:t>na przestrzeni 2024 r</a:t>
            </a:r>
            <a:r>
              <a:rPr lang="pl-PL" dirty="0">
                <a:solidFill>
                  <a:srgbClr val="2A3CE6"/>
                </a:solidFill>
                <a:latin typeface="Avenir Next LT Pro Light" panose="020B0304020202020204"/>
                <a:cs typeface="Calibri" pitchFamily="34" charset="0"/>
              </a:rPr>
              <a:t>.</a:t>
            </a:r>
            <a:r>
              <a:rPr lang="pl-PL" b="1" dirty="0">
                <a:solidFill>
                  <a:srgbClr val="2A3CE6"/>
                </a:solidFill>
                <a:latin typeface="Avenir Next LT Pro Light" panose="020B0304020202020204"/>
                <a:cs typeface="Calibri" pitchFamily="34" charset="0"/>
              </a:rPr>
              <a:t>  najniższa była w czerwcu, lipcu i w październiku – wynosiła również 2,9%, </a:t>
            </a:r>
            <a:r>
              <a:rPr lang="pl-PL" b="1" dirty="0">
                <a:solidFill>
                  <a:srgbClr val="DD0F40"/>
                </a:solidFill>
                <a:latin typeface="Avenir Next LT Pro Light" panose="020B0304020202020204"/>
                <a:cs typeface="Calibri" pitchFamily="34" charset="0"/>
              </a:rPr>
              <a:t>a </a:t>
            </a:r>
            <a:r>
              <a:rPr lang="pl-PL" b="1" dirty="0">
                <a:solidFill>
                  <a:srgbClr val="DD0F40"/>
                </a:solidFill>
                <a:latin typeface="Avenir Next LT Pro Light" panose="020B0304020202020204" pitchFamily="34" charset="-18"/>
                <a:cs typeface="Calibri" pitchFamily="34" charset="0"/>
              </a:rPr>
              <a:t>najwyższa wartość tego wskaźnika była w lutym </a:t>
            </a:r>
            <a:r>
              <a:rPr lang="pl-PL" b="1" dirty="0">
                <a:solidFill>
                  <a:srgbClr val="2A3CE6"/>
                </a:solidFill>
                <a:latin typeface="Avenir Next LT Pro Light" panose="020B0304020202020204"/>
                <a:cs typeface="Calibri" pitchFamily="34" charset="0"/>
              </a:rPr>
              <a:t> – </a:t>
            </a:r>
            <a:r>
              <a:rPr lang="pl-PL" b="1" dirty="0">
                <a:solidFill>
                  <a:srgbClr val="DD0F40"/>
                </a:solidFill>
                <a:latin typeface="Avenir Next LT Pro Light" panose="020B0304020202020204" pitchFamily="34" charset="-18"/>
                <a:cs typeface="Calibri" pitchFamily="34" charset="0"/>
              </a:rPr>
              <a:t>3,5%. 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0CB7C34-F37A-7FBE-8002-030AAA21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ymbol zastępczy tekstu 8">
            <a:extLst>
              <a:ext uri="{FF2B5EF4-FFF2-40B4-BE49-F238E27FC236}">
                <a16:creationId xmlns:a16="http://schemas.microsoft.com/office/drawing/2014/main" id="{466B8E7A-E797-0008-A5DB-A83DA1D77BBD}"/>
              </a:ext>
            </a:extLst>
          </p:cNvPr>
          <p:cNvSpPr>
            <a:spLocks noGrp="1"/>
          </p:cNvSpPr>
          <p:nvPr/>
        </p:nvSpPr>
        <p:spPr>
          <a:xfrm>
            <a:off x="4335417" y="5064702"/>
            <a:ext cx="7856583" cy="15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600" b="1" dirty="0">
                <a:latin typeface="Avenir Next LT Pro Light" panose="020B0304020202020204" pitchFamily="34" charset="-18"/>
                <a:cs typeface="Calibri" pitchFamily="34" charset="0"/>
              </a:rPr>
              <a:t>Powiat rawski na tle kraju i województwa w 2024 roku </a:t>
            </a:r>
          </a:p>
          <a:p>
            <a:pPr algn="just"/>
            <a:r>
              <a:rPr lang="pl-PL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  <a:t>(stopa bezrobocia wzrosła o 0,3 pp. w stosunku do grudnia 2023 r.):</a:t>
            </a:r>
            <a:endParaRPr lang="pl-PL" sz="1600" dirty="0">
              <a:solidFill>
                <a:srgbClr val="DD0F40"/>
              </a:solidFill>
              <a:latin typeface="Avenir Next LT Pro Light" panose="020B0304020202020204" pitchFamily="34" charset="-18"/>
              <a:cs typeface="Calibri" pitchFamily="34" charset="0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Avenir Next LT Pro Light" panose="020B0304020202020204" pitchFamily="34" charset="-18"/>
                <a:ea typeface="Times New Roman" pitchFamily="18" charset="0"/>
                <a:cs typeface="Calibri" panose="020F0502020204030204" pitchFamily="34" charset="0"/>
              </a:rPr>
              <a:t>na koniec 2024 roku pozostawała </a:t>
            </a:r>
            <a:r>
              <a:rPr lang="pl-PL" sz="1600" dirty="0">
                <a:solidFill>
                  <a:srgbClr val="DD0F40"/>
                </a:solidFill>
                <a:latin typeface="Avenir Next LT Pro Light" panose="020B0304020202020204" pitchFamily="34" charset="-18"/>
                <a:ea typeface="Times New Roman" pitchFamily="18" charset="0"/>
                <a:cs typeface="Calibri" panose="020F0502020204030204" pitchFamily="34" charset="0"/>
              </a:rPr>
              <a:t>niższa o 2,2% </a:t>
            </a:r>
            <a:r>
              <a:rPr lang="pl-PL" sz="1600" dirty="0">
                <a:latin typeface="Avenir Next LT Pro Light" panose="020B0304020202020204" pitchFamily="34" charset="-18"/>
                <a:ea typeface="Times New Roman" pitchFamily="18" charset="0"/>
                <a:cs typeface="Calibri" panose="020F0502020204030204" pitchFamily="34" charset="0"/>
              </a:rPr>
              <a:t>od wskaźnika w kraju (5,1%) 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DD0F40"/>
                </a:solidFill>
                <a:latin typeface="Avenir Next LT Pro Light" panose="020B0304020202020204" pitchFamily="34" charset="-18"/>
                <a:ea typeface="Times New Roman" pitchFamily="18" charset="0"/>
                <a:cs typeface="Calibri" panose="020F0502020204030204" pitchFamily="34" charset="0"/>
              </a:rPr>
              <a:t>o 2,5% niższa</a:t>
            </a:r>
            <a:r>
              <a:rPr lang="pl-PL" sz="1600" dirty="0">
                <a:solidFill>
                  <a:srgbClr val="DD0F40"/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 </a:t>
            </a:r>
            <a:r>
              <a:rPr lang="pl-PL" sz="16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od stopy bezrobocia dla województwa łódzkiego (5,4%). </a:t>
            </a:r>
          </a:p>
          <a:p>
            <a:endParaRPr lang="pl-PL" sz="16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A7301660-9B01-8D8C-D4BA-6F5AFC4D3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158010"/>
              </p:ext>
            </p:extLst>
          </p:nvPr>
        </p:nvGraphicFramePr>
        <p:xfrm>
          <a:off x="4827639" y="805888"/>
          <a:ext cx="6745537" cy="318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DAE991C2-8563-F31F-A894-65709012B808}"/>
              </a:ext>
            </a:extLst>
          </p:cNvPr>
          <p:cNvSpPr txBox="1"/>
          <p:nvPr/>
        </p:nvSpPr>
        <p:spPr>
          <a:xfrm>
            <a:off x="492856" y="5855654"/>
            <a:ext cx="3842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i="1" dirty="0">
                <a:solidFill>
                  <a:schemeClr val="bg1"/>
                </a:solidFill>
                <a:latin typeface="Avenir Next LT Pro Light" panose="020B0304020202020204" pitchFamily="34" charset="-18"/>
              </a:rPr>
              <a:t>stan</a:t>
            </a:r>
            <a:r>
              <a:rPr lang="pl-PL" b="1" dirty="0">
                <a:solidFill>
                  <a:schemeClr val="bg1"/>
                </a:solidFill>
                <a:latin typeface="Avenir Next LT Pro Light" panose="020B0304020202020204" pitchFamily="34" charset="-18"/>
              </a:rPr>
              <a:t> </a:t>
            </a:r>
            <a:r>
              <a:rPr lang="pl-PL" b="1" i="1" dirty="0">
                <a:solidFill>
                  <a:schemeClr val="bg1"/>
                </a:solidFill>
                <a:latin typeface="Avenir Next LT Pro Light" panose="020B0304020202020204" pitchFamily="34" charset="-18"/>
              </a:rPr>
              <a:t>na  dzień 31.12.2024 roku</a:t>
            </a:r>
            <a:endParaRPr lang="pl-PL" dirty="0"/>
          </a:p>
        </p:txBody>
      </p:sp>
      <p:pic>
        <p:nvPicPr>
          <p:cNvPr id="15" name="Grafika 14" descr="Grupa z wypełnieniem pełnym">
            <a:extLst>
              <a:ext uri="{FF2B5EF4-FFF2-40B4-BE49-F238E27FC236}">
                <a16:creationId xmlns:a16="http://schemas.microsoft.com/office/drawing/2014/main" id="{F22B193D-0AF7-6ADC-EF01-D11EF4A25B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131" y="3686777"/>
            <a:ext cx="1590991" cy="159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36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38875-98E2-288E-19D3-1D0E40FE3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CE6918A-420A-AC0D-C8E4-CDC0866F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1669DD7-319B-C1E3-713A-841C8B6F2526}"/>
              </a:ext>
            </a:extLst>
          </p:cNvPr>
          <p:cNvSpPr txBox="1"/>
          <p:nvPr/>
        </p:nvSpPr>
        <p:spPr>
          <a:xfrm>
            <a:off x="1835916" y="670762"/>
            <a:ext cx="10797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Program aktywizacji zawodowej bezrobotnych do 30 roku życia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D51A8F4-58D4-BAE0-425B-20B15FECBF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33" y="1320711"/>
            <a:ext cx="1066800" cy="837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146DEF67-4ECD-F55F-3E29-FBB0A82192C5}"/>
              </a:ext>
            </a:extLst>
          </p:cNvPr>
          <p:cNvSpPr/>
          <p:nvPr/>
        </p:nvSpPr>
        <p:spPr>
          <a:xfrm>
            <a:off x="410173" y="2588809"/>
            <a:ext cx="11579295" cy="4542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„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Program wspierany jest ze środków rezerwy Funduszu Pracy, będącej w dyspozycji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Ministr</a:t>
            </a:r>
            <a:r>
              <a:rPr lang="pl-PL" sz="1600" dirty="0">
                <a:solidFill>
                  <a:prstClr val="black"/>
                </a:solidFill>
                <a:latin typeface="Franklin Gothic Book" panose="020B0502020104020203"/>
              </a:rPr>
              <a:t>y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Rodziny, Pracy i Polityki Społecznej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W 2024 r. Powiatowy Urząd Pracy w Rawie Mazowieckiej pozyskał dodatkowe środki finansowe w wysokości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413.108   zł </a:t>
            </a:r>
            <a:b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z rezerwy Funduszu Pracy na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aktywizację osób bezrobotnych do 30 roku życia.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W ramach programu zaktywizowano 28 osób, w tym: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16 osób w ramach staży u pracodawcy – okres stażu do 6 miesięcy;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pl-PL" sz="1600" dirty="0">
                <a:solidFill>
                  <a:prstClr val="black"/>
                </a:solidFill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 osoby uzyskały zatrudnienie w ramach prac interwencyjnych – refundacja części wynagrodzenia w kwocie do 1.662,00 zł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i składek ZUS przez okres do 6 miesięcy;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4 osoby uzyskały zatrudnienie w ramach refundacji kosztów wyposażenia/doposażenia stanowiska pracy dla osób bezrobotnych (kwota refundacji dla pracodawcy do 43 000 zł)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4 osoby bezrobotne uzyskały dofinansowanie na podjęcie własnej działalności gospodarczej w kwocie do 43.000 zł,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pl-PL" sz="1600" dirty="0">
                <a:solidFill>
                  <a:prstClr val="black"/>
                </a:solidFill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2 osoby bezrobotne uczestniczyły w szkoleniu indywidualnym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66E7710-0459-FC0C-B08D-4FD748120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73" y="1320711"/>
            <a:ext cx="2853925" cy="8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73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52DE30B-438A-5C54-2B98-8E939604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1FEBE92-CE85-E977-3399-52931079AA2E}"/>
              </a:ext>
            </a:extLst>
          </p:cNvPr>
          <p:cNvSpPr txBox="1"/>
          <p:nvPr/>
        </p:nvSpPr>
        <p:spPr>
          <a:xfrm>
            <a:off x="96254" y="1307262"/>
            <a:ext cx="23045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</a:rPr>
              <a:t>Efektywność realizowanych form wsparcia w 2024 roku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-18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7B55F79-F78E-633B-0D06-6E1DF0095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854628"/>
              </p:ext>
            </p:extLst>
          </p:nvPr>
        </p:nvGraphicFramePr>
        <p:xfrm>
          <a:off x="2595716" y="1081548"/>
          <a:ext cx="9093194" cy="49587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{5202B0CA-FC54-4496-8BCA-5EF66A818D29}</a:tableStyleId>
              </a:tblPr>
              <a:tblGrid>
                <a:gridCol w="554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2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244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3200" b="1" u="none" strike="noStrike" dirty="0">
                          <a:solidFill>
                            <a:schemeClr val="bg1"/>
                          </a:solidFill>
                          <a:effectLst/>
                          <a:latin typeface="Avenir Next LT Pro Light" panose="020B0304020202020204" pitchFamily="34" charset="-18"/>
                        </a:rPr>
                        <a:t>Forma aktywizacji</a:t>
                      </a:r>
                      <a:endParaRPr lang="pl-PL" sz="3200" b="1" i="0" u="none" strike="noStrike" dirty="0">
                        <a:solidFill>
                          <a:schemeClr val="bg1"/>
                        </a:solidFill>
                        <a:effectLst/>
                        <a:latin typeface="Avenir Next LT Pro Light" panose="020B0304020202020204" pitchFamily="34" charset="-1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600" b="1" u="none" strike="noStrike" dirty="0">
                          <a:solidFill>
                            <a:schemeClr val="bg1"/>
                          </a:solidFill>
                          <a:effectLst/>
                          <a:latin typeface="Avenir Next LT Pro Light" panose="020B0304020202020204" pitchFamily="34" charset="-18"/>
                        </a:rPr>
                        <a:t>Efektywność </a:t>
                      </a:r>
                      <a:r>
                        <a:rPr lang="pl-PL" sz="3200" b="1" u="none" strike="noStrike" dirty="0">
                          <a:solidFill>
                            <a:schemeClr val="bg1"/>
                          </a:solidFill>
                          <a:effectLst/>
                          <a:latin typeface="Avenir Next LT Pro Light" panose="020B0304020202020204" pitchFamily="34" charset="-18"/>
                        </a:rPr>
                        <a:t>zatrudnieniowa </a:t>
                      </a:r>
                      <a:endParaRPr lang="pl-PL" sz="3600" b="1" i="0" u="none" strike="noStrike" dirty="0">
                        <a:solidFill>
                          <a:schemeClr val="bg1"/>
                        </a:solidFill>
                        <a:effectLst/>
                        <a:latin typeface="Avenir Next LT Pro Light" panose="020B0304020202020204" pitchFamily="34" charset="-1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F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1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1" u="none" strike="noStrike" dirty="0">
                        <a:solidFill>
                          <a:schemeClr val="tx1"/>
                        </a:solidFill>
                        <a:effectLst/>
                        <a:latin typeface="Avenir Next LT Pro Light" panose="020B0304020202020204" pitchFamily="34" charset="-18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  <a:latin typeface="Avenir Next LT Pro Light" panose="020B0304020202020204" pitchFamily="34" charset="-18"/>
                        </a:rPr>
                        <a:t> Staże</a:t>
                      </a:r>
                      <a:endParaRPr lang="pl-PL" sz="20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 Light" panose="020B0304020202020204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u="none" strike="noStrike" dirty="0">
                          <a:solidFill>
                            <a:srgbClr val="DD0F40"/>
                          </a:solidFill>
                          <a:effectLst/>
                          <a:latin typeface="Avenir Next LT Pro Light" panose="020B0304020202020204" pitchFamily="34" charset="-18"/>
                        </a:rPr>
                        <a:t>69,70%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275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  <a:latin typeface="Avenir Next LT Pro Light" panose="020B0304020202020204" pitchFamily="34" charset="-18"/>
                        </a:rPr>
                        <a:t> Roboty publiczne</a:t>
                      </a:r>
                      <a:endParaRPr lang="pl-PL" sz="20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 Light" panose="020B0304020202020204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DD0F40"/>
                          </a:solidFill>
                          <a:effectLst/>
                          <a:latin typeface="Avenir Next LT Pro Light" panose="020B0304020202020204" pitchFamily="34" charset="-18"/>
                        </a:rPr>
                        <a:t>88,89%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275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  <a:latin typeface="Avenir Next LT Pro Light" panose="020B0304020202020204" pitchFamily="34" charset="-18"/>
                        </a:rPr>
                        <a:t> Prace interwencyjne</a:t>
                      </a:r>
                      <a:endParaRPr lang="pl-PL" sz="20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 Light" panose="020B0304020202020204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DD0F40"/>
                          </a:solidFill>
                          <a:effectLst/>
                          <a:latin typeface="Avenir Next LT Pro Light" panose="020B0304020202020204" pitchFamily="34" charset="-18"/>
                        </a:rPr>
                        <a:t>95,83%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275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  <a:latin typeface="Avenir Next LT Pro Light" panose="020B0304020202020204" pitchFamily="34" charset="-18"/>
                        </a:rPr>
                        <a:t> Doposażenie stanowiska pracy</a:t>
                      </a:r>
                      <a:endParaRPr lang="pl-PL" sz="20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 Light" panose="020B0304020202020204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DD0F40"/>
                          </a:solidFill>
                          <a:effectLst/>
                          <a:latin typeface="Avenir Next LT Pro Light" panose="020B0304020202020204" pitchFamily="34" charset="-18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275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  <a:latin typeface="Avenir Next LT Pro Light" panose="020B0304020202020204" pitchFamily="34" charset="-18"/>
                        </a:rPr>
                        <a:t> Dotacje na działalność gospodarczą</a:t>
                      </a:r>
                      <a:endParaRPr lang="pl-PL" sz="20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 Light" panose="020B0304020202020204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DD0F40"/>
                          </a:solidFill>
                          <a:effectLst/>
                          <a:latin typeface="Avenir Next LT Pro Light" panose="020B0304020202020204" pitchFamily="34" charset="-18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275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  <a:latin typeface="Avenir Next LT Pro Light" panose="020B0304020202020204" pitchFamily="34" charset="-18"/>
                        </a:rPr>
                        <a:t> Szkolenia</a:t>
                      </a:r>
                      <a:endParaRPr lang="pl-PL" sz="20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 Light" panose="020B0304020202020204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DD0F40"/>
                          </a:solidFill>
                          <a:effectLst/>
                          <a:latin typeface="Avenir Next LT Pro Light" panose="020B0304020202020204" pitchFamily="34" charset="-18"/>
                        </a:rPr>
                        <a:t>73,33%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  <a:latin typeface="Avenir Next LT Pro Light" panose="020B0304020202020204" pitchFamily="34" charset="-18"/>
                        </a:rPr>
                        <a:t> Bony na zasiedlenie</a:t>
                      </a:r>
                      <a:endParaRPr lang="pl-PL" sz="20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 Light" panose="020B0304020202020204" pitchFamily="34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u="none" strike="noStrike" dirty="0">
                          <a:solidFill>
                            <a:srgbClr val="DD0F40"/>
                          </a:solidFill>
                          <a:effectLst/>
                          <a:latin typeface="Avenir Next LT Pro Light" panose="020B0304020202020204" pitchFamily="34" charset="-18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5848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venir Next LT Pro Light" panose="020B0304020202020204" pitchFamily="34" charset="-18"/>
                        </a:rPr>
                        <a:t> Ogólna efektywność zatrudnieniowa</a:t>
                      </a:r>
                      <a:endParaRPr lang="pl-PL" sz="2000" b="1" u="none" strike="noStrike" kern="1200" dirty="0">
                        <a:solidFill>
                          <a:schemeClr val="tx1"/>
                        </a:solidFill>
                        <a:effectLst/>
                        <a:latin typeface="Avenir Next LT Pro Light" panose="020B0304020202020204" pitchFamily="34" charset="-18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u="none" strike="noStrike" kern="1200" dirty="0">
                          <a:solidFill>
                            <a:srgbClr val="DD0F40"/>
                          </a:solidFill>
                          <a:effectLst/>
                          <a:latin typeface="Avenir Next LT Pro Light" panose="020B0304020202020204" pitchFamily="34" charset="-18"/>
                          <a:ea typeface="+mn-ea"/>
                          <a:cs typeface="+mn-cs"/>
                        </a:rPr>
                        <a:t>78,69%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6" name="Grupa 5" descr="kształt owalny">
            <a:extLst>
              <a:ext uri="{FF2B5EF4-FFF2-40B4-BE49-F238E27FC236}">
                <a16:creationId xmlns:a16="http://schemas.microsoft.com/office/drawing/2014/main" id="{59EE7425-5415-A51D-4CB9-8A6F82C775E3}"/>
              </a:ext>
            </a:extLst>
          </p:cNvPr>
          <p:cNvGrpSpPr>
            <a:grpSpLocks noChangeAspect="1"/>
          </p:cNvGrpSpPr>
          <p:nvPr/>
        </p:nvGrpSpPr>
        <p:grpSpPr>
          <a:xfrm>
            <a:off x="492647" y="4104450"/>
            <a:ext cx="1202855" cy="1202855"/>
            <a:chOff x="4554740" y="4356949"/>
            <a:chExt cx="1078993" cy="1078993"/>
          </a:xfrm>
        </p:grpSpPr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B1906A56-1F99-9AF5-6490-99C6C46DEE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4740" y="4356949"/>
              <a:ext cx="1078993" cy="1078993"/>
            </a:xfrm>
            <a:prstGeom prst="ellipse">
              <a:avLst/>
            </a:prstGeom>
            <a:solidFill>
              <a:srgbClr val="DD0F4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>
              <a:defPPr>
                <a:defRPr lang="pl-PL"/>
              </a:defPPr>
            </a:lstStyle>
            <a:p>
              <a:pPr algn="ctr" rtl="0"/>
              <a:endParaRPr lang="pl-PL" dirty="0"/>
            </a:p>
          </p:txBody>
        </p:sp>
        <p:pic>
          <p:nvPicPr>
            <p:cNvPr id="8" name="Grafika 7" descr="Gwiazdy z pełnym wypełnieniem">
              <a:extLst>
                <a:ext uri="{FF2B5EF4-FFF2-40B4-BE49-F238E27FC236}">
                  <a16:creationId xmlns:a16="http://schemas.microsoft.com/office/drawing/2014/main" id="{B72C4A4F-BEB1-65EE-8E2C-A0180F827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30380" y="4560777"/>
              <a:ext cx="671336" cy="671336"/>
            </a:xfrm>
            <a:prstGeom prst="rect">
              <a:avLst/>
            </a:prstGeom>
          </p:spPr>
        </p:pic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CE2E79C-CDB7-CBE5-2D8B-B432BCE6F203}"/>
              </a:ext>
            </a:extLst>
          </p:cNvPr>
          <p:cNvSpPr txBox="1"/>
          <p:nvPr/>
        </p:nvSpPr>
        <p:spPr>
          <a:xfrm>
            <a:off x="340761" y="5550738"/>
            <a:ext cx="2060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pl-PL" b="1" u="none" strike="noStrike" dirty="0">
                <a:solidFill>
                  <a:schemeClr val="tx1"/>
                </a:solidFill>
                <a:effectLst/>
                <a:latin typeface="Avenir Next LT Pro Light" panose="020B0304020202020204" pitchFamily="34" charset="-18"/>
              </a:rPr>
              <a:t>Stan na 31.01.2025 roku</a:t>
            </a:r>
          </a:p>
        </p:txBody>
      </p:sp>
    </p:spTree>
    <p:extLst>
      <p:ext uri="{BB962C8B-B14F-4D97-AF65-F5344CB8AC3E}">
        <p14:creationId xmlns:p14="http://schemas.microsoft.com/office/powerpoint/2010/main" val="1068349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9B98F2-4AD1-B5EA-ACE0-29C0C1768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1872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venir Next LT Pro Light" panose="020B0304020202020204" pitchFamily="34" charset="-18"/>
              </a:rPr>
              <a:t>Dodatkowe inicjatywy realizowane przez PUP</a:t>
            </a:r>
            <a:endParaRPr lang="pl-PL" dirty="0">
              <a:latin typeface="Avenir Next LT Pro Light" panose="020B0304020202020204" pitchFamily="34" charset="-18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E89854-5D64-7F46-93D6-01A0D6FA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6" y="1120877"/>
            <a:ext cx="11593916" cy="5539078"/>
          </a:xfrm>
        </p:spPr>
        <p:txBody>
          <a:bodyPr>
            <a:noAutofit/>
          </a:bodyPr>
          <a:lstStyle/>
          <a:p>
            <a:endParaRPr lang="pl-PL" sz="1500" dirty="0">
              <a:latin typeface="Avenir Next LT Pro Light" panose="020B0304020202020204" pitchFamily="34" charset="-18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500" dirty="0">
                <a:latin typeface="Avenir Next LT Pro Light" panose="020B0304020202020204"/>
                <a:cs typeface="Calibri" panose="020F0502020204030204" pitchFamily="34" charset="0"/>
              </a:rPr>
              <a:t>W 2024 r.  kontynuowano prowadzenie n</a:t>
            </a:r>
            <a:r>
              <a:rPr lang="pl-PL" sz="1500" dirty="0">
                <a:latin typeface="Avenir Next LT Pro Light" panose="020B0304020202020204"/>
              </a:rPr>
              <a:t>a terenie PUP w Rawie Mazowieckiej </a:t>
            </a:r>
            <a:r>
              <a:rPr lang="pl-PL" sz="1500" b="1" dirty="0">
                <a:latin typeface="Avenir Next LT Pro Light" panose="020B0304020202020204"/>
              </a:rPr>
              <a:t>punktu kontaktowo - informacyjnego</a:t>
            </a:r>
          </a:p>
          <a:p>
            <a:pPr marL="3240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00" dirty="0">
                <a:latin typeface="Avenir Next LT Pro Light" panose="020B0304020202020204"/>
              </a:rPr>
              <a:t>dla cudzoziemców uciekających przed wojną w Ukrainie. Wyznaczony pracownik PUP udzielał wsparcia w zakresie </a:t>
            </a:r>
            <a:br>
              <a:rPr lang="pl-PL" sz="1500" dirty="0">
                <a:latin typeface="Avenir Next LT Pro Light" panose="020B0304020202020204"/>
              </a:rPr>
            </a:br>
            <a:r>
              <a:rPr lang="pl-PL" sz="1500" dirty="0">
                <a:latin typeface="Avenir Next LT Pro Light" panose="020B0304020202020204"/>
              </a:rPr>
              <a:t>aktywizacji zawodowej cudzoziemców uciekających przed wojną w Ukrainie, prowadził też pośrednictwo </a:t>
            </a:r>
            <a:br>
              <a:rPr lang="pl-PL" sz="1500" dirty="0">
                <a:latin typeface="Avenir Next LT Pro Light" panose="020B0304020202020204"/>
              </a:rPr>
            </a:br>
            <a:r>
              <a:rPr lang="pl-PL" sz="1500" dirty="0">
                <a:latin typeface="Avenir Next LT Pro Light" panose="020B0304020202020204"/>
              </a:rPr>
              <a:t>pracy dla pracodawców, którzy deklarują zatrudnienie tych osób.</a:t>
            </a:r>
          </a:p>
          <a:p>
            <a:pPr algn="just"/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W dniu </a:t>
            </a:r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21 marca 2024 r.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zorganizowano </a:t>
            </a:r>
            <a:r>
              <a:rPr lang="pl-PL" sz="15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XXII E-Targi Edukacyjne. </a:t>
            </a:r>
            <a:r>
              <a:rPr lang="pl-PL" sz="1500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W Targach udział wzięło 22 wystawców. Uczniowie mieli możliwość zapoznania się z kierunkami kształcenia, zasadami rekrutacji, a także niezbędnymi informacjami, które ułatwią im podjęcie decyzji o wyborze szkoły średniej.</a:t>
            </a:r>
          </a:p>
          <a:p>
            <a:pPr algn="just"/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W dniu </a:t>
            </a:r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6 czerwca 2024 r. 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w </a:t>
            </a:r>
            <a:r>
              <a:rPr lang="pl-PL" sz="1500" dirty="0">
                <a:solidFill>
                  <a:schemeClr val="tx1"/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Powiatowym Urzędzie Pracy odbyło się odbyło się otwarte spotkanie z doradcą EURES nt. bezpiecznych wyjazdów do pracy za granicę oraz metod poszukiwania pracy w ramach sieci EURES. Gościem specjalnym był doradca EURES Wojewódzkiego Urzędu Pracy w Łodzi, Pan Marcin Lewandowski.</a:t>
            </a:r>
          </a:p>
          <a:p>
            <a:pPr algn="just"/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W dniach </a:t>
            </a:r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24 maja 2024 r.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na terenie Przedszkola Miejskiego nr 3 „Bajkowy Zakątek” w Rawie Mazowieckiej przeprowadzono warsztaty poradnictwa zawodowego w obszarze zawodoznawstwa dla dzieci w wieku przedszkolnym </a:t>
            </a:r>
            <a:r>
              <a:rPr lang="pl-PL" sz="15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„</a:t>
            </a:r>
            <a:r>
              <a:rPr lang="pl-PL" sz="1500" b="1" dirty="0" err="1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PrzedSZKOLIMY</a:t>
            </a:r>
            <a:r>
              <a:rPr lang="pl-PL" sz="15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 zawodowo”.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Inicjatywa miała na celu zwiększenie świadomości zawodowej i prowadzona była przez doradcę zawodowego PUP w Rawie Mazowieckiej oraz pracowników Młodzieżowego Centrum Kariery OHP w Rawie Mazowieckiej.</a:t>
            </a:r>
          </a:p>
          <a:p>
            <a:pPr algn="just"/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W dniach </a:t>
            </a:r>
            <a:r>
              <a:rPr lang="pl-PL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4 – 23 listopada 2024 r.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doradca zawodowy PUP w Rawie Mazowieckiej przeprowadził szkolenie dla 16 osób bezrobotnych w zakresie poradnictwa zawodowego </a:t>
            </a:r>
            <a:r>
              <a:rPr lang="pl-PL" sz="15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„Szukam Pracy”. </a:t>
            </a:r>
            <a:r>
              <a:rPr lang="pl-PL" sz="1500" dirty="0">
                <a:solidFill>
                  <a:schemeClr val="tx1"/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Szkolenie ukończyło 11 osób.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Celem szkolenia było nabycie przez uczestników umiejętności poszukiwania zatrudnienia.</a:t>
            </a:r>
          </a:p>
          <a:p>
            <a:endParaRPr lang="pl-PL" sz="15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C2DE46-42A7-25BD-79F0-4E30FA9B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7" name="Obraz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447" y="1120877"/>
            <a:ext cx="1323975" cy="882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334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E89854-5D64-7F46-93D6-01A0D6FA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629" y="1844402"/>
            <a:ext cx="7561677" cy="35292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1500" kern="1200" dirty="0">
              <a:latin typeface="Avenir Next LT Pro Light" panose="020B0304020202020204" pitchFamily="34" charset="-18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W dniu </a:t>
            </a:r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10 maja 2024 r.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zorganizowano </a:t>
            </a:r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Dzień Otwarty Funduszy Europejskich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pod hasłem: </a:t>
            </a:r>
            <a:r>
              <a:rPr lang="pl-PL" sz="1500" dirty="0">
                <a:solidFill>
                  <a:srgbClr val="DD0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„Prosto </a:t>
            </a:r>
            <a:r>
              <a:rPr lang="pl-PL" sz="1500" b="1" dirty="0">
                <a:solidFill>
                  <a:srgbClr val="DD0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DO </a:t>
            </a:r>
            <a:r>
              <a:rPr lang="pl-PL" sz="1500" b="1" dirty="0" err="1">
                <a:solidFill>
                  <a:srgbClr val="DD0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FE</a:t>
            </a:r>
            <a:r>
              <a:rPr lang="pl-PL" sz="1500" dirty="0" err="1">
                <a:solidFill>
                  <a:srgbClr val="DD0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nomenu</a:t>
            </a:r>
            <a:r>
              <a:rPr lang="pl-PL" sz="1500" dirty="0">
                <a:solidFill>
                  <a:srgbClr val="DD0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”</a:t>
            </a:r>
            <a:endParaRPr lang="pl-PL" sz="1500" dirty="0">
              <a:latin typeface="Avenir Next LT Pro Light" panose="020B0304020202020204" pitchFamily="34" charset="-18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W ramach tej inicjatywy zorganizowano warsztat pt. </a:t>
            </a:r>
            <a:r>
              <a:rPr lang="pl-PL" sz="1500" b="1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„Biznes ma Twoje imię”,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który obejmował prezentację:</a:t>
            </a:r>
          </a:p>
          <a:p>
            <a:pPr algn="just"/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Oferty Powiatowego Urzędu Pracy w Rawie Mazowieckiej,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Europejskiego Funduszu Społecznego Plus, czyli o realizacji projektu dofinansowanego z Unii Europejskiej,</a:t>
            </a:r>
          </a:p>
          <a:p>
            <a:pPr algn="just"/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Innowacyjnego i nowatorskiego przedsięwzięcia Powiatowego Urzędu Pracy w Rawie Mazowieckiej – projekt pilotażowy „Wkręć się w mobilność”</a:t>
            </a:r>
          </a:p>
          <a:p>
            <a:pPr algn="just"/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Dofinansowań z urzędu pracy na podjęcie własnej działalności gospodarczej,</a:t>
            </a:r>
          </a:p>
          <a:p>
            <a:pPr algn="just"/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Wsparcia oferowanego przez PUP dla czynnych przedsiębiorców: refundacja kosztów wynagrodzenia, środki KFS, zatrudnienie niepełnosprawnych pracowników - środki PFRON.</a:t>
            </a:r>
          </a:p>
          <a:p>
            <a:pPr marL="0" indent="0" algn="just">
              <a:buNone/>
            </a:pP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Uczestnicy warsztatu mogli skorzystać z konsultacji ekspertów z ZUS oraz Urzędu Skarbowego</a:t>
            </a:r>
            <a:r>
              <a:rPr lang="pl-PL" sz="1500" dirty="0">
                <a:solidFill>
                  <a:schemeClr val="tx1"/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 oraz mieli możliwość sprawdzenia się w nowoczesnym świecie, czyli przejść test badający kompetencje cyfrowe.</a:t>
            </a:r>
            <a:endParaRPr lang="pl-PL" sz="150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9B98F2-4AD1-B5EA-ACE0-29C0C1768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36" y="643446"/>
            <a:ext cx="11029616" cy="41872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venir Next LT Pro Light" panose="020B0304020202020204" pitchFamily="34" charset="-18"/>
              </a:rPr>
              <a:t>Dodatkowe inicjatywy realizowane przez PUP c.d.</a:t>
            </a:r>
            <a:endParaRPr lang="pl-PL" dirty="0">
              <a:latin typeface="Avenir Next LT Pro Light" panose="020B0304020202020204" pitchFamily="34" charset="-18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C2DE46-42A7-25BD-79F0-4E30FA9B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259A532-8543-E296-5C87-696C84C2F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32" y="696897"/>
            <a:ext cx="1366785" cy="63334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99B3DD4-D026-AD92-BAA8-D65DAABAB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0" y="1054342"/>
            <a:ext cx="4050364" cy="57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65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67819-D52D-9178-61A9-CDFD96B91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3305B-E83C-5A64-32C7-393DB9E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36" y="643446"/>
            <a:ext cx="11029616" cy="41872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venir Next LT Pro Light" panose="020B0304020202020204" pitchFamily="34" charset="-18"/>
              </a:rPr>
              <a:t>Dodatkowe inicjatywy realizowane przez PUP c.d.</a:t>
            </a:r>
            <a:endParaRPr lang="pl-PL" dirty="0">
              <a:latin typeface="Avenir Next LT Pro Light" panose="020B0304020202020204" pitchFamily="34" charset="-18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4319D0-2553-4175-53EC-A54CF9DD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B664B9B-E52A-0EF6-0272-A99884F23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498" y="1305521"/>
            <a:ext cx="6742905" cy="71217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4DE09FA-1A28-343B-F36F-D6B150673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10" y="963901"/>
            <a:ext cx="1167921" cy="105379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73D2AC1-3B13-567B-8B2D-C55876E13068}"/>
              </a:ext>
            </a:extLst>
          </p:cNvPr>
          <p:cNvSpPr txBox="1"/>
          <p:nvPr/>
        </p:nvSpPr>
        <p:spPr>
          <a:xfrm>
            <a:off x="743463" y="1782216"/>
            <a:ext cx="9205432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W dniu </a:t>
            </a:r>
            <a:r>
              <a:rPr lang="pl-PL" sz="1500" b="1" dirty="0">
                <a:solidFill>
                  <a:srgbClr val="006F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maja 2024 </a:t>
            </a:r>
            <a:r>
              <a:rPr lang="pl-PL" sz="1500" b="1" i="0" u="none" strike="noStrike" baseline="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pl-PL" sz="1500" b="0" i="0" u="none" strike="noStrike" baseline="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ramach drugiego dnia Otwartych Funduszy Europejskich udzielane były  </a:t>
            </a:r>
            <a:r>
              <a:rPr lang="pl-PL" sz="1500" b="1" i="0" u="none" strike="noStrike" baseline="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bezpłatne konsultacje w ramach uruchomionej infolinii 508 977 155 </a:t>
            </a:r>
            <a:endParaRPr lang="pl-PL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500" b="1" i="0" u="none" strike="noStrike" baseline="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09:00-16:00 </a:t>
            </a:r>
            <a:endParaRPr lang="pl-PL" sz="1500" b="0" i="0" u="none" strike="noStrike" baseline="0" dirty="0">
              <a:solidFill>
                <a:srgbClr val="006F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Informacje ogólne: </a:t>
            </a:r>
          </a:p>
          <a:p>
            <a:r>
              <a:rPr lang="pl-PL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 telefoniczny: 508 977 155  </a:t>
            </a:r>
          </a:p>
          <a:p>
            <a:r>
              <a:rPr lang="pl-PL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infolinii bezpłatne i miały charakter informacyjny </a:t>
            </a:r>
          </a:p>
          <a:p>
            <a:r>
              <a:rPr lang="pl-PL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informacyjne dotyczyły oferty PUP, w tym wsparcia z programu FEŁ 2021-2027 i harmonogramu naborów wniosków dla programu na 2024 rok. 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3600" b="1" i="0" u="none" strike="noStrike" baseline="0" dirty="0">
                <a:solidFill>
                  <a:srgbClr val="202020"/>
                </a:solidFill>
                <a:latin typeface="Arial" panose="020B0604020202020204" pitchFamily="34" charset="0"/>
              </a:rPr>
              <a:t>„Prosto </a:t>
            </a:r>
            <a:r>
              <a:rPr lang="pl-PL" sz="3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pl-PL" sz="3600" b="1" i="0" u="none" strike="noStrike" baseline="0" dirty="0">
                <a:solidFill>
                  <a:srgbClr val="C45811"/>
                </a:solidFill>
                <a:latin typeface="Arial" panose="020B0604020202020204" pitchFamily="34" charset="0"/>
              </a:rPr>
              <a:t>O </a:t>
            </a:r>
            <a:r>
              <a:rPr lang="pl-PL" sz="3600" b="1" i="0" u="none" strike="noStrike" baseline="0" dirty="0" err="1">
                <a:solidFill>
                  <a:srgbClr val="006FC0"/>
                </a:solidFill>
                <a:latin typeface="Arial" panose="020B0604020202020204" pitchFamily="34" charset="0"/>
              </a:rPr>
              <a:t>F</a:t>
            </a:r>
            <a:r>
              <a:rPr lang="pl-PL" sz="3600" b="1" i="0" u="none" strike="noStrike" baseline="0" dirty="0" err="1">
                <a:solidFill>
                  <a:srgbClr val="00AF50"/>
                </a:solidFill>
                <a:latin typeface="Arial" panose="020B0604020202020204" pitchFamily="34" charset="0"/>
              </a:rPr>
              <a:t>E</a:t>
            </a:r>
            <a:r>
              <a:rPr lang="pl-PL" sz="3600" b="1" i="0" u="none" strike="noStrike" baseline="0" dirty="0" err="1">
                <a:solidFill>
                  <a:srgbClr val="202020"/>
                </a:solidFill>
                <a:latin typeface="Arial" panose="020B0604020202020204" pitchFamily="34" charset="0"/>
              </a:rPr>
              <a:t>nomenu</a:t>
            </a:r>
            <a:r>
              <a:rPr lang="pl-PL" sz="3600" b="1" i="0" u="none" strike="noStrike" baseline="0" dirty="0">
                <a:solidFill>
                  <a:srgbClr val="202020"/>
                </a:solidFill>
                <a:latin typeface="Arial" panose="020B0604020202020204" pitchFamily="34" charset="0"/>
              </a:rPr>
              <a:t>” </a:t>
            </a:r>
            <a:endParaRPr lang="pl-PL" sz="3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2000" b="0" i="0" u="none" strike="noStrike" baseline="0" dirty="0">
                <a:solidFill>
                  <a:srgbClr val="00AF50"/>
                </a:solidFill>
                <a:latin typeface="Arial" panose="020B0604020202020204" pitchFamily="34" charset="0"/>
              </a:rPr>
              <a:t>Powiatowy Urząd Pracy w Rawie Mazowieckiej </a:t>
            </a:r>
            <a:endParaRPr lang="pl-PL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2000" b="0" i="0" u="none" strike="noStrike" baseline="0" dirty="0">
                <a:solidFill>
                  <a:srgbClr val="00AF50"/>
                </a:solidFill>
                <a:latin typeface="Arial" panose="020B0604020202020204" pitchFamily="34" charset="0"/>
              </a:rPr>
              <a:t>ul. 1 Maja 1A 96-200 Rawa Mazowiecka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3134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DBB8C-8B18-117E-425A-774368B0C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464CE9-0E8A-2D16-D2B5-43AB78B2A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71221"/>
            <a:ext cx="6960511" cy="4802349"/>
          </a:xfrm>
        </p:spPr>
        <p:txBody>
          <a:bodyPr>
            <a:noAutofit/>
          </a:bodyPr>
          <a:lstStyle/>
          <a:p>
            <a:pPr algn="just"/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W ramach </a:t>
            </a:r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Ogólnopolskiego Tygodnia Kariery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prowadzonego pod hasłem </a:t>
            </a:r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„Pasja-motywacja-odwaga”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 w dniach </a:t>
            </a:r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14-18 października 2024 r. </a:t>
            </a:r>
            <a:r>
              <a:rPr lang="pl-PL" sz="1500" kern="12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zorganizowano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Otwarte dni poradnictwa zawodowego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Konsultacje indywidualne umożliwiające analizę oraz przygotowanie dokumentów aplikacyjnych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500" b="1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RAWSKIE TARGI PRACY 2024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, które odbyły się na terenie Zespołu Szkół – Centrum Edukacji Zawodowej i Ustawicznej im. M. Kopernika w Rawie Mazowieckiej,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Warsztat z zakresu przedsiębiorczości dla osób wkraczających samodzielności i myślących o prowadzeniu własnego biznesu – Ekonomiczna gra planszowa :Chłopska Szkoła Biznesu”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Testowanie kompetencji cyfrowych za pomocą nowoczesnego narzędzia zdalnie lub stacjonarnie.</a:t>
            </a:r>
          </a:p>
          <a:p>
            <a:pPr marL="324000" lvl="1" indent="0" algn="just">
              <a:buNone/>
            </a:pPr>
            <a:endParaRPr lang="pl-PL" sz="1500" dirty="0">
              <a:latin typeface="Avenir Next LT Pro Light" panose="020B0304020202020204" pitchFamily="34" charset="-18"/>
              <a:cs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A61790-1D30-4A10-05A9-3839FC38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18721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venir Next LT Pro Light" panose="020B0304020202020204" pitchFamily="34" charset="-18"/>
              </a:rPr>
              <a:t>Dodatkowe inicjatywy realizowane przez PUP c.d.</a:t>
            </a:r>
            <a:endParaRPr lang="pl-PL" dirty="0">
              <a:latin typeface="Avenir Next LT Pro Light" panose="020B0304020202020204" pitchFamily="34" charset="-18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147314B-73DA-1C10-BA72-1EE60ED74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28" y="1291695"/>
            <a:ext cx="3762297" cy="549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93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4DFCB-68B1-346D-62F8-7344604E7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5AEC93-1262-E23C-54E0-418121F7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785" y="1345849"/>
            <a:ext cx="6960511" cy="1333676"/>
          </a:xfrm>
        </p:spPr>
        <p:txBody>
          <a:bodyPr>
            <a:noAutofit/>
          </a:bodyPr>
          <a:lstStyle/>
          <a:p>
            <a:pPr algn="just"/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W dniu </a:t>
            </a:r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29.10.2024 r.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 Powiatowy Urząd Pracy w Rawie Mazowieckiej we współpracy z Łódzka Szkołą Mody Kosmetologii Fryzjerstwa ANAGRA w Łodzi poprowadził warsztat pt. </a:t>
            </a:r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„Zauważ siebie!”,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skierowany do podopiecznych Rawskiego Centrum Opiekuńczo-Mieszkalnego, Centrum Opiekuńczo Mieszkalnego w Dąbrowie oraz uczestników Stowarzyszenia Rawskiego Uniwersytetu Trzeciego Wieku.</a:t>
            </a:r>
            <a:endParaRPr lang="pl-PL" sz="1500" kern="1200" dirty="0">
              <a:latin typeface="Avenir Next LT Pro Light" panose="020B0304020202020204" pitchFamily="34" charset="-18"/>
              <a:cs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5B6C02-A720-56F6-0003-6AA874AD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18721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venir Next LT Pro Light" panose="020B0304020202020204" pitchFamily="34" charset="-18"/>
              </a:rPr>
              <a:t>Dodatkowe inicjatywy realizowane przez PUP c.d.</a:t>
            </a:r>
            <a:endParaRPr lang="pl-PL" dirty="0">
              <a:latin typeface="Avenir Next LT Pro Light" panose="020B0304020202020204" pitchFamily="34" charset="-18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D24828-F70C-E6FC-35FF-7268CF3D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8DE4E23-FF29-8FC7-7D05-8D49BF2CA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5" y="1751162"/>
            <a:ext cx="4416066" cy="370197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B6280C0-DC01-4ED0-DCD4-13924A0ED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93" y="2904497"/>
            <a:ext cx="4416066" cy="37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84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3CAF2-EFEE-3750-4CC6-CAE04F622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AB137F-DFB3-1FC6-3528-111620B4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71221"/>
            <a:ext cx="6268181" cy="480234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16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W </a:t>
            </a:r>
            <a:r>
              <a:rPr lang="pl-PL" sz="18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ramach 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DNI PRACODAWCÓW 2024 </a:t>
            </a:r>
            <a:r>
              <a:rPr lang="pl-PL" sz="18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organizowanych w dniach 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02-06 grudnia 2024 r. </a:t>
            </a:r>
            <a:r>
              <a:rPr lang="pl-PL" sz="18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realizowano: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l-PL" sz="1500" b="1" dirty="0">
              <a:latin typeface="Avenir Next LT Pro Light" panose="020B0304020202020204" pitchFamily="34" charset="-18"/>
              <a:cs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500" b="1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Konsultacje </a:t>
            </a:r>
            <a:r>
              <a:rPr lang="pl-PL" sz="1500" b="1" dirty="0" err="1">
                <a:latin typeface="Avenir Next LT Pro Light" panose="020B0304020202020204" pitchFamily="34" charset="-18"/>
                <a:cs typeface="Calibri" panose="020F0502020204030204" pitchFamily="34" charset="0"/>
              </a:rPr>
              <a:t>przystanowiskowe</a:t>
            </a:r>
            <a:r>
              <a:rPr lang="pl-PL" sz="1500" b="1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skierowane do pracodawców w zakresie wsparcia w ramach KFS oraz aktywnych form zatrudnienia.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500" b="1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Wizyty studyjne w zakładach pracy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(PPHU MIRTEX Piotr Studziński Wałowice, KARGEO Usługi Geodezyjne Tomasz Karpiński Biała Rawska, Szkoła Podstawowa im. Jana Kochanowskiego w Białej Rawskiej, PPHU P&amp;M Mariola Kubiak Rawa Mazowiecka</a:t>
            </a:r>
            <a:r>
              <a:rPr lang="pl-PL" sz="1500" kern="12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500" b="1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Konsultacje </a:t>
            </a:r>
            <a:r>
              <a:rPr lang="pl-PL" sz="1500" b="1" dirty="0" err="1">
                <a:latin typeface="Avenir Next LT Pro Light" panose="020B0304020202020204" pitchFamily="34" charset="-18"/>
                <a:cs typeface="Calibri" panose="020F0502020204030204" pitchFamily="34" charset="0"/>
              </a:rPr>
              <a:t>przystanowiskowe</a:t>
            </a:r>
            <a:r>
              <a:rPr lang="pl-PL" sz="1500" b="1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skierowane do przedsiębiorców i  pracodawców oraz rolników w zakresie legalnego zatrudnienia cudzoziemców, a także wsparcia w ramach sieci Europejskich Służb Zatrudnienia.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500" b="1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Spotkanie rekrutacyjne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do firmy Leasing Team – poszukiwani pracownicy na stanowiska: operatorzy produkcji, operatorzy linii produkcyjnej</a:t>
            </a:r>
            <a:r>
              <a:rPr lang="pl-PL" sz="18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500" b="1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Otwarte dni poradnictwa zawodowego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dla przedsiębiorców i pracodawców dot. wsparcia w ramach usługi poradnictwa zawodowego.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C9E42E0-45E1-E374-151D-1DFDDBEEA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18721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venir Next LT Pro Light" panose="020B0304020202020204" pitchFamily="34" charset="-18"/>
              </a:rPr>
              <a:t>Dodatkowe inicjatywy realizowane przez PUP c.d.</a:t>
            </a:r>
            <a:endParaRPr lang="pl-PL" dirty="0">
              <a:latin typeface="Avenir Next LT Pro Light" panose="020B0304020202020204" pitchFamily="34" charset="-18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5B14CB-0F2E-0063-0641-C46A6C47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51E5B3D-6EF7-E2E0-E939-F8CBF2A46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00" y="1120878"/>
            <a:ext cx="3958027" cy="55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8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1D14B-A066-688E-1273-F4BDF46A3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2B4E94-DC23-34E1-0320-454BDE17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18721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venir Next LT Pro Light" panose="020B0304020202020204" pitchFamily="34" charset="-18"/>
              </a:rPr>
              <a:t>Analiza badania ankietowego</a:t>
            </a:r>
            <a:endParaRPr lang="pl-PL" dirty="0">
              <a:latin typeface="Avenir Next LT Pro Light" panose="020B0304020202020204" pitchFamily="34" charset="-18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3DDC3AC9-60F1-028B-BCB3-A9FCAFF9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44677"/>
            <a:ext cx="10891141" cy="813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Dotycząca znajomości obsługi komputera przez osoby bezrobotne i poszukujące pracy zarejestrowane </a:t>
            </a:r>
            <a:b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</a:b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w Powiatowym Urzędzie Pracy w Rawie Mazowieckiej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E08A223-392C-3B1A-0713-0031389C5844}"/>
              </a:ext>
            </a:extLst>
          </p:cNvPr>
          <p:cNvSpPr txBox="1"/>
          <p:nvPr/>
        </p:nvSpPr>
        <p:spPr>
          <a:xfrm>
            <a:off x="3081866" y="2015711"/>
            <a:ext cx="537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Badanie realizowano w okresie XII.2024 – I. 2025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2CB5D26-2188-3011-3A63-91B606031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87" y="2542898"/>
            <a:ext cx="5324475" cy="351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4B58F9C-DB96-8545-E35F-F8ABE1CCAE28}"/>
              </a:ext>
            </a:extLst>
          </p:cNvPr>
          <p:cNvSpPr txBox="1"/>
          <p:nvPr/>
        </p:nvSpPr>
        <p:spPr>
          <a:xfrm>
            <a:off x="6671734" y="6227253"/>
            <a:ext cx="537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Pełna treść analizy na rawamazowiecka.praca.gov.pl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9C3E815-857D-A440-072F-FDF64F3E3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33" y="2668893"/>
            <a:ext cx="2987229" cy="348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27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A67E8E-1928-E4A8-59BC-FB9BE8290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689" y="1677876"/>
            <a:ext cx="7323590" cy="3129995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41313" indent="-341313">
              <a:lnSpc>
                <a:spcPct val="200000"/>
              </a:lnSpc>
              <a:buClr>
                <a:srgbClr val="000000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br>
              <a:rPr lang="pl-PL" sz="4000" b="1" dirty="0">
                <a:solidFill>
                  <a:schemeClr val="accent4">
                    <a:lumMod val="75000"/>
                  </a:schemeClr>
                </a:solidFill>
                <a:latin typeface="Avenir Next LT Pro Light" panose="020B0304020202020204" pitchFamily="34" charset="-18"/>
              </a:rPr>
            </a:br>
            <a:br>
              <a:rPr lang="pl-PL" sz="3600" dirty="0">
                <a:solidFill>
                  <a:srgbClr val="000000"/>
                </a:solidFill>
                <a:latin typeface="Avenir Next LT Pro Light" panose="020B0304020202020204" pitchFamily="34" charset="-18"/>
              </a:rPr>
            </a:br>
            <a:r>
              <a:rPr lang="pl-PL" sz="3600" dirty="0">
                <a:solidFill>
                  <a:srgbClr val="000000"/>
                </a:solidFill>
                <a:latin typeface="Avenir Next LT Pro Light" panose="020B0304020202020204" pitchFamily="34" charset="-18"/>
              </a:rPr>
              <a:t>Tel. 46-814-40-51</a:t>
            </a:r>
            <a:br>
              <a:rPr lang="pl-PL" sz="3600" dirty="0">
                <a:solidFill>
                  <a:srgbClr val="000000"/>
                </a:solidFill>
                <a:latin typeface="Avenir Next LT Pro Light" panose="020B0304020202020204" pitchFamily="34" charset="-18"/>
              </a:rPr>
            </a:br>
            <a:r>
              <a:rPr lang="pl-PL" sz="3600" dirty="0">
                <a:solidFill>
                  <a:srgbClr val="000000"/>
                </a:solidFill>
                <a:latin typeface="Avenir Next LT Pro Light" panose="020B0304020202020204" pitchFamily="34" charset="-18"/>
              </a:rPr>
              <a:t>Fax 46-814-35-34</a:t>
            </a:r>
            <a:br>
              <a:rPr lang="pl-PL" sz="3600" dirty="0">
                <a:solidFill>
                  <a:srgbClr val="000000"/>
                </a:solidFill>
                <a:latin typeface="Avenir Next LT Pro Light" panose="020B0304020202020204" pitchFamily="34" charset="-18"/>
              </a:rPr>
            </a:br>
            <a:r>
              <a:rPr lang="pl-PL" sz="3600" dirty="0">
                <a:solidFill>
                  <a:srgbClr val="0070C0"/>
                </a:solidFill>
                <a:latin typeface="Avenir Next LT Pro Light" panose="020B0304020202020204" pitchFamily="34" charset="-18"/>
              </a:rPr>
              <a:t>e-mail: lorm@praca.gov.pl</a:t>
            </a:r>
            <a:endParaRPr lang="pl-PL" dirty="0">
              <a:solidFill>
                <a:srgbClr val="0070C0"/>
              </a:solidFill>
              <a:latin typeface="Avenir Next LT Pro Light" panose="020B0304020202020204" pitchFamily="34" charset="-18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92403C-FAFA-07CE-637C-A9DAC791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204" y="6459523"/>
            <a:ext cx="2833546" cy="329516"/>
          </a:xfrm>
        </p:spPr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508C69F-ABB0-3426-783F-FB6C62AA2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51" y="5248889"/>
            <a:ext cx="1717797" cy="103732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49153837-E89E-AF57-7D1D-CD14B3A0D836}"/>
              </a:ext>
            </a:extLst>
          </p:cNvPr>
          <p:cNvSpPr txBox="1">
            <a:spLocks/>
          </p:cNvSpPr>
          <p:nvPr/>
        </p:nvSpPr>
        <p:spPr>
          <a:xfrm>
            <a:off x="4840448" y="3699545"/>
            <a:ext cx="2491530" cy="646854"/>
          </a:xfrm>
          <a:prstGeom prst="rect">
            <a:avLst/>
          </a:prstGeom>
          <a:ln>
            <a:noFill/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dirty="0">
                <a:solidFill>
                  <a:schemeClr val="bg1"/>
                </a:solidFill>
              </a:rPr>
              <a:t> </a:t>
            </a:r>
            <a:endParaRPr lang="pl" dirty="0">
              <a:solidFill>
                <a:schemeClr val="bg1"/>
              </a:solidFill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57F4F7C2-E822-2E9E-F37D-39D2BD6AFA3B}"/>
              </a:ext>
            </a:extLst>
          </p:cNvPr>
          <p:cNvSpPr txBox="1">
            <a:spLocks/>
          </p:cNvSpPr>
          <p:nvPr/>
        </p:nvSpPr>
        <p:spPr>
          <a:xfrm>
            <a:off x="1466455" y="4699233"/>
            <a:ext cx="4874002" cy="151840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bg1"/>
                </a:solidFill>
                <a:latin typeface="Avenir Next LT Pro" panose="020B0504020202020204" pitchFamily="34" charset="-18"/>
              </a:rPr>
              <a:t>POWIATOWY  URZĄD  PRACY</a:t>
            </a:r>
            <a:br>
              <a:rPr lang="pl-PL" sz="2400" dirty="0">
                <a:solidFill>
                  <a:schemeClr val="bg1"/>
                </a:solidFill>
                <a:latin typeface="Avenir Next LT Pro" panose="020B0504020202020204" pitchFamily="34" charset="-18"/>
              </a:rPr>
            </a:br>
            <a:r>
              <a:rPr lang="pl-PL" sz="2400" dirty="0">
                <a:solidFill>
                  <a:schemeClr val="bg1"/>
                </a:solidFill>
                <a:latin typeface="Avenir Next LT Pro" panose="020B0504020202020204" pitchFamily="34" charset="-18"/>
              </a:rPr>
              <a:t> W  RAWIE  MAZOWIECKIEJ</a:t>
            </a:r>
            <a:endParaRPr lang="pl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7" name="Grafika 6" descr="Internet z wypełnieniem pełnym">
            <a:extLst>
              <a:ext uri="{FF2B5EF4-FFF2-40B4-BE49-F238E27FC236}">
                <a16:creationId xmlns:a16="http://schemas.microsoft.com/office/drawing/2014/main" id="{89938640-7A4D-91A1-165C-CF313983F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257" y="2707959"/>
            <a:ext cx="1607574" cy="16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7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1" y="658068"/>
            <a:ext cx="6681277" cy="448218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 pitchFamily="34" charset="-18"/>
              </a:rPr>
              <a:t>Stopa bezrobocia w powiatach </a:t>
            </a:r>
            <a:endParaRPr lang="pl" b="1" i="1" dirty="0">
              <a:solidFill>
                <a:schemeClr val="tx1">
                  <a:lumMod val="85000"/>
                  <a:lumOff val="15000"/>
                </a:schemeClr>
              </a:solidFill>
              <a:latin typeface="Avenir Next LT Pro Light" panose="020B0304020202020204" pitchFamily="34" charset="-18"/>
            </a:endParaRPr>
          </a:p>
        </p:txBody>
      </p:sp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id="{F728A479-16DE-1B0A-AE0F-022E8B525C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165157"/>
              </p:ext>
            </p:extLst>
          </p:nvPr>
        </p:nvGraphicFramePr>
        <p:xfrm>
          <a:off x="186813" y="2222089"/>
          <a:ext cx="11906864" cy="375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trzałka w lewo i prawo 8">
            <a:extLst>
              <a:ext uri="{FF2B5EF4-FFF2-40B4-BE49-F238E27FC236}">
                <a16:creationId xmlns:a16="http://schemas.microsoft.com/office/drawing/2014/main" id="{6E062E18-69B6-0465-C22D-DD164E823A33}"/>
              </a:ext>
            </a:extLst>
          </p:cNvPr>
          <p:cNvSpPr/>
          <p:nvPr/>
        </p:nvSpPr>
        <p:spPr>
          <a:xfrm>
            <a:off x="5700194" y="2101571"/>
            <a:ext cx="5587238" cy="189784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3CE64E2-261F-3FF9-327B-D2F454C38A2B}"/>
              </a:ext>
            </a:extLst>
          </p:cNvPr>
          <p:cNvSpPr/>
          <p:nvPr/>
        </p:nvSpPr>
        <p:spPr>
          <a:xfrm>
            <a:off x="5563800" y="1316147"/>
            <a:ext cx="5587238" cy="6151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>
                <a:latin typeface="Avenir Next LT Pro" panose="020B0504020202020204" pitchFamily="34" charset="-18"/>
                <a:cs typeface="Calibri" pitchFamily="34" charset="0"/>
              </a:rPr>
              <a:t>POWIATY O WARTOŚCI STOPY BEZROBOCIA </a:t>
            </a:r>
            <a:r>
              <a:rPr lang="pl-PL" sz="1200" dirty="0">
                <a:solidFill>
                  <a:srgbClr val="C00000"/>
                </a:solidFill>
                <a:latin typeface="Avenir Next LT Pro" panose="020B0504020202020204" pitchFamily="34" charset="-18"/>
                <a:cs typeface="Calibri" pitchFamily="34" charset="0"/>
              </a:rPr>
              <a:t>WYŻSZEJ</a:t>
            </a:r>
            <a:r>
              <a:rPr lang="pl-PL" sz="1200" dirty="0">
                <a:latin typeface="Avenir Next LT Pro" panose="020B0504020202020204" pitchFamily="34" charset="-18"/>
                <a:cs typeface="Calibri" pitchFamily="34" charset="0"/>
              </a:rPr>
              <a:t> </a:t>
            </a:r>
            <a:br>
              <a:rPr lang="pl-PL" sz="1200" dirty="0">
                <a:latin typeface="Avenir Next LT Pro" panose="020B0504020202020204" pitchFamily="34" charset="-18"/>
                <a:cs typeface="Calibri" pitchFamily="34" charset="0"/>
              </a:rPr>
            </a:br>
            <a:r>
              <a:rPr lang="pl-PL" sz="1200" dirty="0">
                <a:latin typeface="Avenir Next LT Pro" panose="020B0504020202020204" pitchFamily="34" charset="-18"/>
                <a:cs typeface="Calibri" pitchFamily="34" charset="0"/>
              </a:rPr>
              <a:t>OD WARTOŚCI STOPY BEZROBOCIA W WOJEWÓDZTWIE ŁÓDZKIM (5,4%)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916F7B2-BEA1-97E9-0813-22C7D4334620}"/>
              </a:ext>
            </a:extLst>
          </p:cNvPr>
          <p:cNvSpPr txBox="1"/>
          <p:nvPr/>
        </p:nvSpPr>
        <p:spPr>
          <a:xfrm>
            <a:off x="904568" y="1715747"/>
            <a:ext cx="4256565" cy="89216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>
                <a:latin typeface="Avenir Next LT Pro" panose="020B0504020202020204" pitchFamily="34" charset="-18"/>
                <a:cs typeface="Calibri" pitchFamily="34" charset="0"/>
              </a:rPr>
              <a:t>POWIATY</a:t>
            </a:r>
            <a:r>
              <a:rPr lang="pl-PL" sz="1050" dirty="0">
                <a:latin typeface="Avenir Next LT Pro" panose="020B0504020202020204" pitchFamily="34" charset="-18"/>
                <a:cs typeface="Calibri" pitchFamily="34" charset="0"/>
              </a:rPr>
              <a:t> </a:t>
            </a:r>
            <a:r>
              <a:rPr lang="pl-PL" sz="1200" dirty="0">
                <a:latin typeface="Avenir Next LT Pro" panose="020B0504020202020204" pitchFamily="34" charset="-18"/>
                <a:cs typeface="Calibri" pitchFamily="34" charset="0"/>
              </a:rPr>
              <a:t>O WARTOŚCI STOPY BEZROBOCIA </a:t>
            </a:r>
            <a:r>
              <a:rPr lang="pl-PL" sz="1200" dirty="0">
                <a:solidFill>
                  <a:srgbClr val="0070C0"/>
                </a:solidFill>
                <a:latin typeface="Avenir Next LT Pro" panose="020B0504020202020204" pitchFamily="34" charset="-18"/>
                <a:cs typeface="Calibri" pitchFamily="34" charset="0"/>
              </a:rPr>
              <a:t>NIŻSZEJ</a:t>
            </a:r>
            <a:r>
              <a:rPr lang="pl-PL" sz="1200" dirty="0">
                <a:latin typeface="Avenir Next LT Pro Light" panose="020B0304020202020204" pitchFamily="34" charset="-18"/>
                <a:cs typeface="Calibri" pitchFamily="34" charset="0"/>
              </a:rPr>
              <a:t> </a:t>
            </a:r>
            <a:r>
              <a:rPr lang="pl-PL" sz="1200" dirty="0">
                <a:latin typeface="Avenir Next LT Pro" panose="020B0504020202020204" pitchFamily="34" charset="-18"/>
                <a:cs typeface="Calibri" pitchFamily="34" charset="0"/>
              </a:rPr>
              <a:t>OD WARTOŚCI STOPY BEZROBOCIA </a:t>
            </a:r>
            <a:br>
              <a:rPr lang="pl-PL" sz="1200" dirty="0">
                <a:latin typeface="Avenir Next LT Pro" panose="020B0504020202020204" pitchFamily="34" charset="-18"/>
                <a:cs typeface="Calibri" pitchFamily="34" charset="0"/>
              </a:rPr>
            </a:br>
            <a:r>
              <a:rPr lang="pl-PL" sz="1200" dirty="0">
                <a:latin typeface="Avenir Next LT Pro" panose="020B0504020202020204" pitchFamily="34" charset="-18"/>
                <a:cs typeface="Calibri" pitchFamily="34" charset="0"/>
              </a:rPr>
              <a:t>W WOJEWÓDZTWIE ŁÓDZKIM (</a:t>
            </a:r>
            <a:r>
              <a:rPr lang="pl-P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-18"/>
                <a:cs typeface="Calibri" pitchFamily="34" charset="0"/>
              </a:rPr>
              <a:t>5,4%</a:t>
            </a:r>
            <a:r>
              <a:rPr lang="pl-PL" sz="1200" dirty="0">
                <a:latin typeface="Avenir Next LT Pro" panose="020B0504020202020204" pitchFamily="34" charset="-18"/>
                <a:cs typeface="Calibri" pitchFamily="34" charset="0"/>
              </a:rPr>
              <a:t>)</a:t>
            </a:r>
            <a:endParaRPr lang="pl-PL" sz="1050" dirty="0">
              <a:latin typeface="Avenir Next LT Pro" panose="020B0504020202020204" pitchFamily="34" charset="-18"/>
              <a:cs typeface="Calibri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80C57BD-2798-CF7D-7D41-18260A36140F}"/>
              </a:ext>
            </a:extLst>
          </p:cNvPr>
          <p:cNvSpPr txBox="1"/>
          <p:nvPr/>
        </p:nvSpPr>
        <p:spPr>
          <a:xfrm>
            <a:off x="9075174" y="6335390"/>
            <a:ext cx="609600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b="1" i="1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-18"/>
              </a:rPr>
              <a:t>stan na 31.12.2024 r.</a:t>
            </a:r>
            <a:endParaRPr lang="pl-PL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91EE10-0328-B161-8FAF-1535316D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5" y="1209368"/>
            <a:ext cx="1986116" cy="239371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Avenir Next LT Pro Light" panose="020B0304020202020204" pitchFamily="34" charset="-18"/>
              </a:rPr>
              <a:t>Dynamika liczby bezrobotnych w powiecie rawskim </a:t>
            </a:r>
            <a:b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Avenir Next LT Pro Light" panose="020B0304020202020204" pitchFamily="34" charset="-18"/>
              </a:rPr>
            </a:b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Avenir Next LT Pro Light" panose="020B0304020202020204" pitchFamily="34" charset="-18"/>
              </a:rPr>
              <a:t>w 2024 r.</a:t>
            </a:r>
            <a:endParaRPr lang="pl-PL" sz="1800" dirty="0">
              <a:latin typeface="Avenir Next LT Pro Light" panose="020B0304020202020204" pitchFamily="34" charset="-18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64991B1-7D7E-5C98-90D3-73DF0C25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8AB77E0A-097C-2AA5-76A2-E053369C8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900056"/>
              </p:ext>
            </p:extLst>
          </p:nvPr>
        </p:nvGraphicFramePr>
        <p:xfrm>
          <a:off x="901700" y="691152"/>
          <a:ext cx="11290300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9B263B0-929F-83CD-A050-33B1829ED663}"/>
              </a:ext>
            </a:extLst>
          </p:cNvPr>
          <p:cNvSpPr txBox="1"/>
          <p:nvPr/>
        </p:nvSpPr>
        <p:spPr>
          <a:xfrm>
            <a:off x="646062" y="4511090"/>
            <a:ext cx="112903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SzPct val="212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W 2024 r. w miesiącach styczeń oraz czerwiec – listopad kobiet było więcej zarejestrowanych niż mężczyzn, natomiast w pozostałych, czyli marzec – maj i grudzień sytuacja była odwrotna i więcej było zarejestrowanych bezrobotnych mężczyzn niż kobiet, w tym była równowaga pomiędzy liczbą zarejestrowanych mężczyzn a kobiet. </a:t>
            </a:r>
          </a:p>
          <a:p>
            <a:pPr marL="285750" indent="-285750">
              <a:spcAft>
                <a:spcPts val="1200"/>
              </a:spcAft>
              <a:buSzPct val="173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Największą przewagę kobiet w rejestrze PUP odnotowano na koniec sierpnia o 55 osób, tj. 9,7%, września o 35 osób, tj. 6,2%, lipca o 33 osoby, tj. 6,0%, w październiku o 23 osoby, tj. 4,2% oraz w czerwcu o 21 osób, tj. 3,8%.</a:t>
            </a:r>
            <a:br>
              <a:rPr lang="pl-PL" sz="1400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</a:br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Największa przewagę mężczyzn w rejestrze PUP odnotowano na koniec marca o 14 osób, tj. 2,2%, w grudniu o 11 osób, tj. 2,0% oraz w maju o 10 osób, tj. 1,8% i  w kwietniu o 8 osób, tj. 1,4%.</a:t>
            </a:r>
          </a:p>
          <a:p>
            <a:pPr marL="285750" indent="-285750" algn="just">
              <a:spcAft>
                <a:spcPts val="1200"/>
              </a:spcAft>
              <a:buSzPct val="200000"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Na koniec grudnia 2024 r. w ewidencji PUP w Rawie Mazowieckiej zarejestrowanych było 555 osób bezrobotnych, z czego 49,0% to kobiety. Osoby z prawem do zasiłku stanowiły 15,9% ogółu bezrobotnych.</a:t>
            </a:r>
          </a:p>
        </p:txBody>
      </p:sp>
    </p:spTree>
    <p:extLst>
      <p:ext uri="{BB962C8B-B14F-4D97-AF65-F5344CB8AC3E}">
        <p14:creationId xmlns:p14="http://schemas.microsoft.com/office/powerpoint/2010/main" val="299566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3C4C0C-A6FB-0761-188F-5FDC3CCB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606D067-DC40-8C78-051C-EAD88D380EA8}"/>
              </a:ext>
            </a:extLst>
          </p:cNvPr>
          <p:cNvSpPr txBox="1"/>
          <p:nvPr/>
        </p:nvSpPr>
        <p:spPr>
          <a:xfrm>
            <a:off x="570270" y="5459778"/>
            <a:ext cx="114054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Avenir Next LT Pro Light" panose="020B0304020202020204" pitchFamily="34" charset="-18"/>
              </a:rPr>
              <a:t>Kategorie osób bezrobotnych zarejestrowanych w PUP w Rawie </a:t>
            </a:r>
            <a:r>
              <a:rPr lang="pl-PL" sz="2000" b="1" dirty="0">
                <a:solidFill>
                  <a:schemeClr val="bg1"/>
                </a:solidFill>
                <a:latin typeface="Avenir Next LT Pro Light" panose="020B0304020202020204" pitchFamily="34" charset="-18"/>
              </a:rPr>
              <a:t>Mazowieckiej</a:t>
            </a:r>
            <a:r>
              <a:rPr lang="pl-PL" sz="2400" b="1" dirty="0">
                <a:solidFill>
                  <a:schemeClr val="bg1"/>
                </a:solidFill>
                <a:latin typeface="Avenir Next LT Pro Light" panose="020B0304020202020204" pitchFamily="34" charset="-18"/>
              </a:rPr>
              <a:t>  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5689AD73-5CED-3D64-00AF-760DEFCBBE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722828"/>
              </p:ext>
            </p:extLst>
          </p:nvPr>
        </p:nvGraphicFramePr>
        <p:xfrm>
          <a:off x="5515898" y="324466"/>
          <a:ext cx="6596354" cy="504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ymbol zastępczy tekstu 5">
            <a:extLst>
              <a:ext uri="{FF2B5EF4-FFF2-40B4-BE49-F238E27FC236}">
                <a16:creationId xmlns:a16="http://schemas.microsoft.com/office/drawing/2014/main" id="{379983EF-41BE-6656-CA31-A7619A5AAFDC}"/>
              </a:ext>
            </a:extLst>
          </p:cNvPr>
          <p:cNvSpPr txBox="1">
            <a:spLocks/>
          </p:cNvSpPr>
          <p:nvPr/>
        </p:nvSpPr>
        <p:spPr>
          <a:xfrm>
            <a:off x="462116" y="1028890"/>
            <a:ext cx="5466736" cy="48002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pl-PL" sz="1600" kern="0" dirty="0">
              <a:latin typeface="Avenir Next LT Pro Light" panose="020B0304020202020204" pitchFamily="34" charset="-18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Spośród </a:t>
            </a:r>
            <a:r>
              <a:rPr lang="pl-PL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555 </a:t>
            </a:r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osób bezrobotnych zarejestrowanych w powiecie rawskim największą grupę stanowią: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400" kern="0" dirty="0">
              <a:latin typeface="Avenir Next LT Pro Light" panose="020B0304020202020204" pitchFamily="34" charset="-18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3000"/>
              <a:buFont typeface="+mj-lt"/>
              <a:buAutoNum type="arabicParenR"/>
            </a:pPr>
            <a:r>
              <a:rPr lang="pl-PL" sz="1400" kern="0" dirty="0">
                <a:solidFill>
                  <a:srgbClr val="C00000"/>
                </a:solidFill>
                <a:latin typeface="Avenir Next LT Pro Light" panose="020B0304020202020204" pitchFamily="34" charset="-18"/>
                <a:cs typeface="Calibri" pitchFamily="34" charset="0"/>
              </a:rPr>
              <a:t>kobiety </a:t>
            </a:r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w liczbie 272 osoby, stanowią 49,0% ogółu bezrobotnych zarejestrowanych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3000"/>
              <a:buFont typeface="+mj-lt"/>
              <a:buAutoNum type="arabicParenR"/>
            </a:pPr>
            <a:r>
              <a:rPr lang="pl-PL" sz="1400" kern="0" dirty="0">
                <a:solidFill>
                  <a:srgbClr val="C00000"/>
                </a:solidFill>
                <a:latin typeface="Avenir Next LT Pro Light" panose="020B0304020202020204" pitchFamily="34" charset="-18"/>
                <a:cs typeface="Calibri" pitchFamily="34" charset="0"/>
              </a:rPr>
              <a:t>osoby zamieszkałe na wsi, </a:t>
            </a:r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jest ich 271 osób, czyli 48,8%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3000"/>
              <a:buFont typeface="+mj-lt"/>
              <a:buAutoNum type="arabicParenR"/>
            </a:pPr>
            <a:r>
              <a:rPr lang="pl-PL" sz="1400" kern="0" dirty="0">
                <a:solidFill>
                  <a:srgbClr val="C00000"/>
                </a:solidFill>
                <a:latin typeface="Avenir Next LT Pro Light" panose="020B0304020202020204" pitchFamily="34" charset="-18"/>
                <a:cs typeface="Calibri" pitchFamily="34" charset="0"/>
              </a:rPr>
              <a:t>długotrwale bezrobotni  </a:t>
            </a:r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224 osoby, czyli 40,4%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3000"/>
              <a:buFont typeface="+mj-lt"/>
              <a:buAutoNum type="arabicParenR"/>
            </a:pPr>
            <a:r>
              <a:rPr lang="pl-PL" sz="1400" kern="0" dirty="0">
                <a:solidFill>
                  <a:srgbClr val="C00000"/>
                </a:solidFill>
                <a:latin typeface="Avenir Next LT Pro Light" panose="020B0304020202020204" pitchFamily="34" charset="-18"/>
                <a:cs typeface="Calibri" pitchFamily="34" charset="0"/>
              </a:rPr>
              <a:t>osoby powyżej 50 roku życia </a:t>
            </a:r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w liczbie 156 osób – 28,1%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03000"/>
              <a:buFont typeface="+mj-lt"/>
              <a:buAutoNum type="arabicParenR"/>
            </a:pPr>
            <a:r>
              <a:rPr lang="pl-PL" sz="1400" kern="0" dirty="0">
                <a:solidFill>
                  <a:srgbClr val="C00000"/>
                </a:solidFill>
                <a:latin typeface="Avenir Next LT Pro Light" panose="020B0304020202020204" pitchFamily="34" charset="-18"/>
                <a:cs typeface="Calibri" pitchFamily="34" charset="0"/>
              </a:rPr>
              <a:t>osoby do 30 roku życia </a:t>
            </a:r>
            <a:r>
              <a:rPr lang="pl-PL" sz="1400" kern="0" dirty="0">
                <a:latin typeface="Avenir Next LT Pro Light" panose="020B0304020202020204" pitchFamily="34" charset="-18"/>
                <a:cs typeface="Calibri" pitchFamily="34" charset="0"/>
              </a:rPr>
              <a:t>to136 osób, czyli 24,5%.</a:t>
            </a:r>
          </a:p>
        </p:txBody>
      </p:sp>
    </p:spTree>
    <p:extLst>
      <p:ext uri="{BB962C8B-B14F-4D97-AF65-F5344CB8AC3E}">
        <p14:creationId xmlns:p14="http://schemas.microsoft.com/office/powerpoint/2010/main" val="249549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6970282" y="1034716"/>
            <a:ext cx="2294034" cy="208796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E0EF71B-DE55-40D1-30A6-2A4CB766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14" y="632464"/>
            <a:ext cx="3410853" cy="39236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100" b="1" dirty="0">
                <a:latin typeface="Avenir Next LT Pro Light" panose="020B0304020202020204" pitchFamily="34" charset="-18"/>
              </a:rPr>
              <a:t>Napływy </a:t>
            </a:r>
            <a:br>
              <a:rPr lang="pl-PL" sz="3100" b="1" dirty="0">
                <a:latin typeface="Avenir Next LT Pro Light" panose="020B0304020202020204" pitchFamily="34" charset="-18"/>
              </a:rPr>
            </a:br>
            <a:r>
              <a:rPr lang="pl-PL" sz="3100" b="1" dirty="0">
                <a:latin typeface="Avenir Next LT Pro Light" panose="020B0304020202020204" pitchFamily="34" charset="-18"/>
              </a:rPr>
              <a:t>i odpływy osób bezrobotnych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14" name="Symbol zastępczy zawartości 3">
            <a:extLst>
              <a:ext uri="{FF2B5EF4-FFF2-40B4-BE49-F238E27FC236}">
                <a16:creationId xmlns:a16="http://schemas.microsoft.com/office/drawing/2014/main" id="{EEE3B3BD-7D5D-FBAB-4722-75118F192C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077486"/>
              </p:ext>
            </p:extLst>
          </p:nvPr>
        </p:nvGraphicFramePr>
        <p:xfrm>
          <a:off x="3991067" y="946234"/>
          <a:ext cx="7520689" cy="3677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ED59754-C63D-473A-601C-DCC144D3D948}"/>
              </a:ext>
            </a:extLst>
          </p:cNvPr>
          <p:cNvSpPr txBox="1"/>
          <p:nvPr/>
        </p:nvSpPr>
        <p:spPr>
          <a:xfrm>
            <a:off x="6970282" y="1608464"/>
            <a:ext cx="2124558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FF0000"/>
                </a:solidFill>
                <a:latin typeface="Avenir Next LT Pro" panose="020B0504020202020204" pitchFamily="34" charset="-18"/>
                <a:cs typeface="Calibri" pitchFamily="34" charset="0"/>
              </a:rPr>
              <a:t> </a:t>
            </a:r>
            <a:r>
              <a:rPr lang="pl-PL" sz="2800" dirty="0">
                <a:solidFill>
                  <a:srgbClr val="FF0000"/>
                </a:solidFill>
                <a:latin typeface="+mj-lt"/>
                <a:cs typeface="Calibri" pitchFamily="34" charset="0"/>
              </a:rPr>
              <a:t>+ 57 OSÓB</a:t>
            </a:r>
            <a:endParaRPr lang="pl-PL" sz="2400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511E17E-5C58-0B6D-B778-C3772A0AEF11}"/>
              </a:ext>
            </a:extLst>
          </p:cNvPr>
          <p:cNvSpPr txBox="1"/>
          <p:nvPr/>
        </p:nvSpPr>
        <p:spPr>
          <a:xfrm>
            <a:off x="658871" y="5027567"/>
            <a:ext cx="3253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Avenir Next LT Pro Light" panose="020B0304020202020204" pitchFamily="34" charset="-18"/>
              </a:rPr>
              <a:t>Analiza 2024 roku 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7EFE41C-4961-B773-EA66-F9A29189BFC0}"/>
              </a:ext>
            </a:extLst>
          </p:cNvPr>
          <p:cNvSpPr txBox="1"/>
          <p:nvPr/>
        </p:nvSpPr>
        <p:spPr>
          <a:xfrm>
            <a:off x="7591763" y="3581017"/>
            <a:ext cx="46970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Avenir Next LT Pro Light" panose="020B0304020202020204" pitchFamily="34" charset="-18"/>
                <a:cs typeface="Calibri" pitchFamily="34" charset="0"/>
              </a:rPr>
              <a:t>GŁÓWNE PRZYCZYNY WYREJESTROWANIA:</a:t>
            </a:r>
          </a:p>
          <a:p>
            <a:endParaRPr lang="pl-PL" sz="1400" dirty="0">
              <a:latin typeface="Avenir Next LT Pro Light" panose="020B0304020202020204" pitchFamily="34" charset="-18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Avenir Next LT Pro Light" panose="020B0304020202020204" pitchFamily="34" charset="-18"/>
                <a:cs typeface="Calibri" pitchFamily="34" charset="0"/>
              </a:rPr>
              <a:t>PODJĘCIA PRACY –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672</a:t>
            </a:r>
            <a:r>
              <a:rPr lang="pl-PL" sz="1400" b="1" dirty="0">
                <a:latin typeface="Avenir Next LT Pro Light" panose="020B0304020202020204" pitchFamily="34" charset="-18"/>
                <a:cs typeface="Calibri" pitchFamily="34" charset="0"/>
              </a:rPr>
              <a:t> OSOBY (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53,7%</a:t>
            </a:r>
            <a:r>
              <a:rPr lang="pl-PL" sz="1400" b="1" dirty="0">
                <a:latin typeface="Avenir Next LT Pro Light" panose="020B0304020202020204" pitchFamily="34" charset="-18"/>
                <a:cs typeface="Calibri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latin typeface="Avenir Next LT Pro Light" panose="020B0304020202020204" pitchFamily="34" charset="-18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Avenir Next LT Pro Light" panose="020B0304020202020204" pitchFamily="34" charset="-18"/>
                <a:cs typeface="Calibri" pitchFamily="34" charset="0"/>
              </a:rPr>
              <a:t>BRAK GOTOWOŚCI DO PODJĘCIA PRACY – </a:t>
            </a:r>
            <a:br>
              <a:rPr lang="pl-PL" sz="1400" dirty="0">
                <a:latin typeface="Avenir Next LT Pro Light" panose="020B0304020202020204" pitchFamily="34" charset="-18"/>
                <a:cs typeface="Calibri" pitchFamily="34" charset="0"/>
              </a:rPr>
            </a:b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189</a:t>
            </a:r>
            <a:r>
              <a:rPr lang="pl-PL" sz="1400" b="1" dirty="0">
                <a:latin typeface="Avenir Next LT Pro Light" panose="020B0304020202020204" pitchFamily="34" charset="-18"/>
                <a:cs typeface="Calibri" pitchFamily="34" charset="0"/>
              </a:rPr>
              <a:t> OSÓB (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15,1%)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latin typeface="Avenir Next LT Pro Light" panose="020B0304020202020204" pitchFamily="34" charset="-18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Avenir Next LT Pro Light" panose="020B0304020202020204" pitchFamily="34" charset="-18"/>
                <a:cs typeface="Calibri" pitchFamily="34" charset="0"/>
              </a:rPr>
              <a:t>UDZIAŁ W AKTYWIZACJI OSÓB BEZROBOTNYCH –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347 </a:t>
            </a:r>
            <a:r>
              <a:rPr lang="pl-PL" sz="1400" b="1" dirty="0">
                <a:latin typeface="Avenir Next LT Pro Light" panose="020B0304020202020204" pitchFamily="34" charset="-18"/>
                <a:cs typeface="Calibri" pitchFamily="34" charset="0"/>
              </a:rPr>
              <a:t>OSÓB (27,7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l-PL" sz="1400" b="1" dirty="0">
                <a:latin typeface="Avenir Next LT Pro Light" panose="020B0304020202020204" pitchFamily="34" charset="-18"/>
                <a:cs typeface="Calibri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latin typeface="Avenir Next LT Pro Light" panose="020B0304020202020204" pitchFamily="34" charset="-18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Avenir Next LT Pro Light" panose="020B0304020202020204" pitchFamily="34" charset="-18"/>
                <a:cs typeface="Calibri" pitchFamily="34" charset="0"/>
              </a:rPr>
              <a:t>INNE (np. PODJĘCIA NAUKI, NABYCIE PRAW EMERYTALNYCH I RENTOWYCH, DOBROWOLNA REZYGNACJA ZE STATUSU BEZROBOTNEGO –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>
                <a:latin typeface="Arial" panose="020B0604020202020204" pitchFamily="34" charset="0"/>
                <a:cs typeface="Arial" panose="020B0604020202020204" pitchFamily="34" charset="0"/>
              </a:rPr>
              <a:t>43 </a:t>
            </a:r>
            <a:r>
              <a:rPr lang="pl-PL" sz="1400" b="1" dirty="0">
                <a:latin typeface="Avenir Next LT Pro Light" panose="020B0304020202020204" pitchFamily="34" charset="-18"/>
                <a:cs typeface="Calibri" pitchFamily="34" charset="0"/>
              </a:rPr>
              <a:t>OSOBY </a:t>
            </a:r>
            <a:r>
              <a:rPr lang="pl-PL" sz="1400" b="1">
                <a:latin typeface="Avenir Next LT Pro Light" panose="020B0304020202020204" pitchFamily="34" charset="-18"/>
                <a:cs typeface="Calibri" pitchFamily="34" charset="0"/>
              </a:rPr>
              <a:t>(</a:t>
            </a:r>
            <a:r>
              <a:rPr lang="pl-PL" sz="1400" b="1">
                <a:latin typeface="Arial" panose="020B0604020202020204" pitchFamily="34" charset="0"/>
                <a:cs typeface="Arial" panose="020B0604020202020204" pitchFamily="34" charset="0"/>
              </a:rPr>
              <a:t>3,4%)</a:t>
            </a:r>
            <a:endParaRPr lang="pl-PL" sz="1400" b="1" dirty="0">
              <a:latin typeface="Avenir Next LT Pro Light" panose="020B0304020202020204" pitchFamily="34" charset="-18"/>
              <a:cs typeface="Calibri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E861B16-D186-7C4D-6F7B-E86A28D4D0CD}"/>
              </a:ext>
            </a:extLst>
          </p:cNvPr>
          <p:cNvSpPr txBox="1"/>
          <p:nvPr/>
        </p:nvSpPr>
        <p:spPr>
          <a:xfrm>
            <a:off x="4533890" y="3122680"/>
            <a:ext cx="2436392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Avenir Next LT Pro Light" panose="020B0304020202020204" pitchFamily="34" charset="-18"/>
                <a:cs typeface="Calibri" pitchFamily="34" charset="0"/>
              </a:rPr>
              <a:t>ZAREJESTROWANI PO RAZ PIERWSZY  – </a:t>
            </a:r>
            <a:br>
              <a:rPr lang="pl-PL" sz="1400" dirty="0">
                <a:latin typeface="Avenir Next LT Pro Light" panose="020B0304020202020204" pitchFamily="34" charset="-18"/>
                <a:cs typeface="Calibri" pitchFamily="34" charset="0"/>
              </a:rPr>
            </a:b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290 </a:t>
            </a:r>
            <a:r>
              <a:rPr lang="pl-PL" sz="1400" b="1" dirty="0">
                <a:latin typeface="Avenir Next LT Pro Light" panose="020B0304020202020204" pitchFamily="34" charset="-18"/>
                <a:cs typeface="Calibri" pitchFamily="34" charset="0"/>
              </a:rPr>
              <a:t>OSÓB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(24,3%)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400" dirty="0">
              <a:latin typeface="Avenir Next LT Pro Light" panose="020B0304020202020204" pitchFamily="34" charset="-18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Avenir Next LT Pro Light" panose="020B0304020202020204" pitchFamily="34" charset="-18"/>
                <a:cs typeface="Calibri" pitchFamily="34" charset="0"/>
              </a:rPr>
              <a:t>ZAREJESTROWANI PO RAZ KOLEJNY – </a:t>
            </a:r>
            <a:br>
              <a:rPr lang="pl-PL" sz="1400" dirty="0">
                <a:latin typeface="Avenir Next LT Pro Light" panose="020B0304020202020204" pitchFamily="34" charset="-18"/>
                <a:cs typeface="Calibri" pitchFamily="34" charset="0"/>
              </a:rPr>
            </a:b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904</a:t>
            </a:r>
            <a:r>
              <a:rPr lang="pl-PL" sz="1400" b="1" dirty="0">
                <a:latin typeface="Avenir Next LT Pro Light" panose="020B0304020202020204" pitchFamily="34" charset="-18"/>
                <a:cs typeface="Calibri" pitchFamily="34" charset="0"/>
              </a:rPr>
              <a:t> OSOBY (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75,7%)</a:t>
            </a:r>
          </a:p>
          <a:p>
            <a:pPr>
              <a:lnSpc>
                <a:spcPct val="250000"/>
              </a:lnSpc>
            </a:pPr>
            <a:endParaRPr lang="pl-PL" sz="1600" dirty="0">
              <a:latin typeface="Avenir Next LT Pro Light" panose="020B0304020202020204" pitchFamily="34" charset="-1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3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BC676-E519-CC56-A9BB-1BCE239CC5B9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venir Next LT Pro Light" panose="020B0304020202020204" pitchFamily="34" charset="-18"/>
              </a:rPr>
              <a:t>Liczba wolnych miejsc pracy i aktywizacji zawodowej</a:t>
            </a:r>
            <a:r>
              <a:rPr lang="pl-PL" sz="2800" b="1" i="1" dirty="0">
                <a:solidFill>
                  <a:srgbClr val="2A3CE6"/>
                </a:solidFill>
                <a:latin typeface="Avenir Next LT Pro Light" panose="020B0304020202020204" pitchFamily="34" charset="-18"/>
              </a:rPr>
              <a:t>  </a:t>
            </a:r>
            <a:br>
              <a:rPr lang="pl-PL" sz="2800" b="1" i="1" dirty="0">
                <a:solidFill>
                  <a:srgbClr val="2A3CE6"/>
                </a:solidFill>
              </a:rPr>
            </a:br>
            <a:endParaRPr lang="pl-PL" b="1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A472554-78D4-5934-C249-A952EBC1C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ymbol zastępczy tekstu 5">
            <a:extLst>
              <a:ext uri="{FF2B5EF4-FFF2-40B4-BE49-F238E27FC236}">
                <a16:creationId xmlns:a16="http://schemas.microsoft.com/office/drawing/2014/main" id="{6AC281BB-E1B0-2E02-9072-BA32BED9FA0D}"/>
              </a:ext>
            </a:extLst>
          </p:cNvPr>
          <p:cNvSpPr txBox="1">
            <a:spLocks/>
          </p:cNvSpPr>
          <p:nvPr/>
        </p:nvSpPr>
        <p:spPr>
          <a:xfrm>
            <a:off x="581193" y="4611683"/>
            <a:ext cx="12141749" cy="1235105"/>
          </a:xfrm>
          <a:prstGeom prst="rect">
            <a:avLst/>
          </a:prstGeom>
          <a:effectLst/>
        </p:spPr>
        <p:txBody>
          <a:bodyPr numCol="1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400" kern="0" dirty="0">
                <a:solidFill>
                  <a:srgbClr val="000000"/>
                </a:solidFill>
                <a:latin typeface="Avenir Next LT Pro Light" panose="020B0304020202020204" pitchFamily="34" charset="-18"/>
                <a:cs typeface="Calibri" pitchFamily="34" charset="0"/>
              </a:rPr>
              <a:t>Liczba wolnych miejsc pracy zgłoszonych przez pracodawców do PUP w Rawie Mazowieckiej w 2023 r. wyniosła </a:t>
            </a:r>
            <a:r>
              <a:rPr lang="pl-PL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2400</a:t>
            </a:r>
            <a:r>
              <a:rPr lang="pl-PL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  <a:t> miejsc pracy,</a:t>
            </a:r>
            <a:br>
              <a:rPr lang="pl-PL" sz="1400" kern="0" dirty="0">
                <a:solidFill>
                  <a:srgbClr val="000000"/>
                </a:solidFill>
                <a:latin typeface="Avenir Next LT Pro Light" panose="020B0304020202020204" pitchFamily="34" charset="-18"/>
                <a:cs typeface="Calibri" pitchFamily="34" charset="0"/>
              </a:rPr>
            </a:br>
            <a:r>
              <a:rPr lang="pl-PL" sz="1400" kern="0" dirty="0">
                <a:solidFill>
                  <a:srgbClr val="000000"/>
                </a:solidFill>
                <a:latin typeface="Avenir Next LT Pro Light" panose="020B0304020202020204" pitchFamily="34" charset="-18"/>
                <a:cs typeface="Calibri" pitchFamily="34" charset="0"/>
              </a:rPr>
              <a:t>w tym </a:t>
            </a:r>
            <a:r>
              <a:rPr lang="pl-PL" sz="1400" b="1" kern="0" dirty="0">
                <a:solidFill>
                  <a:srgbClr val="DD0F40"/>
                </a:solidFill>
                <a:latin typeface="Avenir Next LT Pro Light" panose="020B0304020202020204" pitchFamily="34" charset="-18"/>
                <a:cs typeface="Calibri" pitchFamily="34" charset="0"/>
              </a:rPr>
              <a:t>233 subsydiowane </a:t>
            </a:r>
            <a:r>
              <a:rPr lang="pl-PL" sz="1400" kern="0" dirty="0">
                <a:solidFill>
                  <a:srgbClr val="000000"/>
                </a:solidFill>
                <a:latin typeface="Avenir Next LT Pro Light" panose="020B0304020202020204" pitchFamily="34" charset="-18"/>
                <a:cs typeface="Calibri" pitchFamily="34" charset="0"/>
              </a:rPr>
              <a:t>realizowane w </a:t>
            </a:r>
            <a:r>
              <a:rPr lang="pl-PL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  <a:t>ramach: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  <a:t>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13CE5DA-7187-8392-5E7C-93056C9EFE8F}"/>
              </a:ext>
            </a:extLst>
          </p:cNvPr>
          <p:cNvSpPr txBox="1"/>
          <p:nvPr/>
        </p:nvSpPr>
        <p:spPr>
          <a:xfrm>
            <a:off x="-39329" y="6044771"/>
            <a:ext cx="12231329" cy="379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400" b="1" i="1" kern="0" dirty="0">
                <a:solidFill>
                  <a:srgbClr val="0070C0"/>
                </a:solidFill>
                <a:latin typeface="Avenir Next LT Pro Light" panose="020B0304020202020204" pitchFamily="34" charset="-18"/>
                <a:cs typeface="Calibri" pitchFamily="34" charset="0"/>
              </a:rPr>
              <a:t>Jest to zwiększenie w stosunku do 2023 r. ogólnej liczby miejsc pracy o 460, czyli o 23,7%, a zmniejszenie miejsc subsydiowanych o 38 czyli o  14,0%.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0009491-0667-BA97-2FF6-EAF4B5EB2720}"/>
              </a:ext>
            </a:extLst>
          </p:cNvPr>
          <p:cNvSpPr txBox="1"/>
          <p:nvPr/>
        </p:nvSpPr>
        <p:spPr>
          <a:xfrm>
            <a:off x="5062503" y="4831863"/>
            <a:ext cx="5388247" cy="95410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  <a:t>staży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  <a:t>prac interwencyjnych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  <a:t>robót publicznych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Light" panose="020B0304020202020204" pitchFamily="34" charset="-18"/>
                <a:cs typeface="Calibri" pitchFamily="34" charset="0"/>
              </a:rPr>
              <a:t>doposażenia stanowiska pracy</a:t>
            </a:r>
            <a:endParaRPr lang="pl-PL" sz="1400" kern="0" dirty="0">
              <a:solidFill>
                <a:srgbClr val="000000"/>
              </a:solidFill>
              <a:latin typeface="Avenir Next LT Pro Light" panose="020B0304020202020204" pitchFamily="34" charset="-18"/>
              <a:cs typeface="Calibri" pitchFamily="34" charset="0"/>
            </a:endParaRPr>
          </a:p>
        </p:txBody>
      </p:sp>
      <p:graphicFrame>
        <p:nvGraphicFramePr>
          <p:cNvPr id="3" name="Symbol zastępczy zawartości 3">
            <a:extLst>
              <a:ext uri="{FF2B5EF4-FFF2-40B4-BE49-F238E27FC236}">
                <a16:creationId xmlns:a16="http://schemas.microsoft.com/office/drawing/2014/main" id="{B33182A9-9147-B5BF-06C4-A50ED3DEE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590853"/>
              </p:ext>
            </p:extLst>
          </p:nvPr>
        </p:nvGraphicFramePr>
        <p:xfrm>
          <a:off x="796215" y="1403095"/>
          <a:ext cx="10332995" cy="3428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167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745466-A215-A769-2E62-060FB51D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36" y="642122"/>
            <a:ext cx="3450033" cy="538119"/>
          </a:xfrm>
          <a:solidFill>
            <a:schemeClr val="bg1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pl-PL" sz="2200" b="1" dirty="0">
                <a:solidFill>
                  <a:srgbClr val="DD0F40"/>
                </a:solidFill>
                <a:latin typeface="Avenir Next LT Pro Light" panose="020B0304020202020204" pitchFamily="34" charset="-18"/>
              </a:rPr>
              <a:t>Zwolnienia grupowe</a:t>
            </a:r>
            <a:endParaRPr lang="pl-PL" dirty="0">
              <a:solidFill>
                <a:srgbClr val="DD0F40"/>
              </a:solidFill>
              <a:latin typeface="Avenir Next LT Pro Light" panose="020B0304020202020204" pitchFamily="34" charset="-18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F408B38-6A8B-442C-10DE-DEA9AEFBA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35" y="1430679"/>
            <a:ext cx="3450033" cy="4636934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W 2024 r. 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żaden  zakład pracy z terenu powiatu rawskiego</a:t>
            </a:r>
            <a:r>
              <a:rPr lang="pl-PL" sz="1400" b="1" dirty="0">
                <a:solidFill>
                  <a:srgbClr val="FF0000"/>
                </a:solidFill>
                <a:latin typeface="Avenir Next LT Pro Light" panose="020B0304020202020204" pitchFamily="34" charset="-18"/>
                <a:cs typeface="Calibri" panose="020F0502020204030204" pitchFamily="34" charset="0"/>
              </a:rPr>
              <a:t> nie </a:t>
            </a:r>
            <a:r>
              <a:rPr lang="pl-PL" sz="14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zgłosił zamiaru przeprowadzenia zwolnienia grupowego.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400" dirty="0">
              <a:latin typeface="Avenir Next LT Pro Light" panose="020B0304020202020204" pitchFamily="34" charset="-18"/>
              <a:cs typeface="Calibri" panose="020F0502020204030204" pitchFamily="34" charset="0"/>
            </a:endParaRPr>
          </a:p>
          <a:p>
            <a:pPr algn="just"/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D9329E8-BB42-1EB0-B6EA-C279ACFD18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88536" y="2164405"/>
            <a:ext cx="7703464" cy="2010780"/>
          </a:xfrm>
        </p:spPr>
        <p:txBody>
          <a:bodyPr numCol="2">
            <a:no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 sz="1500" b="1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PRIVATE LABEL TISSUE Sp. z o.o.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produkcja papieru</a:t>
            </a:r>
            <a:endParaRPr lang="pl-PL" sz="1500" b="1" dirty="0">
              <a:latin typeface="Avenir Next LT Pro Light" panose="020B0304020202020204" pitchFamily="34" charset="-18"/>
              <a:cs typeface="Calibri" panose="020F0502020204030204" pitchFamily="34" charset="0"/>
            </a:endParaRP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 sz="1500" b="1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YANGTZE OPTICAL FIBRE AND CABLE (POLAND) Sp. z o.o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. produkcja światłowodów</a:t>
            </a:r>
            <a:endParaRPr lang="pl-PL" sz="1500" b="1" dirty="0">
              <a:latin typeface="Avenir Next LT Pro Light" panose="020B0304020202020204" pitchFamily="34" charset="-18"/>
              <a:cs typeface="Calibri" panose="020F0502020204030204" pitchFamily="34" charset="0"/>
            </a:endParaRP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 sz="1500" b="1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MGL Sp. z o.o. </a:t>
            </a:r>
            <a:br>
              <a:rPr lang="pl-PL" sz="1500" b="1" dirty="0">
                <a:latin typeface="Avenir Next LT Pro Light" panose="020B0304020202020204" pitchFamily="34" charset="-18"/>
                <a:cs typeface="Calibri" panose="020F0502020204030204" pitchFamily="34" charset="0"/>
              </a:rPr>
            </a:b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technika magazynowa 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pl-PL" sz="1500" dirty="0">
              <a:latin typeface="Avenir Next LT Pro Light" panose="020B0304020202020204" pitchFamily="34" charset="-1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1500" dirty="0">
              <a:latin typeface="Avenir Next LT Pro Light" panose="020B0304020202020204" pitchFamily="34" charset="-18"/>
              <a:cs typeface="Calibri" panose="020F0502020204030204" pitchFamily="34" charset="0"/>
            </a:endParaRP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 sz="1500" b="1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SIENKIEWICZ MAT-BUD Sp. z o.o. 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produkcja elementów betonowych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 sz="1500" b="1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CDF Sp. z o.o. </a:t>
            </a:r>
            <a:br>
              <a:rPr lang="pl-PL" sz="1500" b="1" dirty="0">
                <a:latin typeface="Avenir Next LT Pro Light" panose="020B0304020202020204" pitchFamily="34" charset="-18"/>
                <a:cs typeface="Calibri" panose="020F0502020204030204" pitchFamily="34" charset="0"/>
              </a:rPr>
            </a:br>
            <a:r>
              <a:rPr lang="pl-PL" sz="1500" b="1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p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rodukcja mebli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pl-PL" sz="1500" b="1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VERTOGRAD JUICE Sp. z o.o. </a:t>
            </a:r>
            <a:r>
              <a:rPr lang="pl-PL" sz="15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 branża spożywcza.</a:t>
            </a:r>
          </a:p>
          <a:p>
            <a:pPr marL="0" indent="0">
              <a:buNone/>
            </a:pPr>
            <a:endParaRPr lang="pl-PL" sz="1500" b="1" dirty="0">
              <a:latin typeface="Avenir Next LT Pro Light" panose="020B0304020202020204" pitchFamily="34" charset="-1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1500" b="1" dirty="0">
              <a:latin typeface="Avenir Next LT Pro Light" panose="020B0304020202020204" pitchFamily="34" charset="-18"/>
              <a:cs typeface="Calibri" panose="020F0502020204030204" pitchFamily="34" charset="0"/>
            </a:endParaRP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9972EA-C7B5-5BC5-81E6-1C138B5B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79364AE4-E669-768D-274E-C2CD31126A22}"/>
              </a:ext>
            </a:extLst>
          </p:cNvPr>
          <p:cNvSpPr txBox="1">
            <a:spLocks/>
          </p:cNvSpPr>
          <p:nvPr/>
        </p:nvSpPr>
        <p:spPr>
          <a:xfrm>
            <a:off x="2506375" y="-298638"/>
            <a:ext cx="9763587" cy="138064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2200" b="1" dirty="0">
                <a:solidFill>
                  <a:srgbClr val="0070C0"/>
                </a:solidFill>
                <a:latin typeface="Avenir Next LT Pro Light" panose="020B0304020202020204" pitchFamily="34" charset="-18"/>
              </a:rPr>
              <a:t>Zmiany na rynku pracy w powiecie rawskim w 2024 r. </a:t>
            </a:r>
            <a:br>
              <a:rPr lang="pl-PL" dirty="0">
                <a:solidFill>
                  <a:srgbClr val="0070C0"/>
                </a:solidFill>
                <a:latin typeface="Avenir Next LT Pro Light" panose="020B0304020202020204" pitchFamily="34" charset="-18"/>
              </a:rPr>
            </a:br>
            <a:endParaRPr lang="pl-PL" dirty="0">
              <a:solidFill>
                <a:srgbClr val="0070C0"/>
              </a:solidFill>
              <a:latin typeface="Avenir Next LT Pro Light" panose="020B0304020202020204" pitchFamily="34" charset="-18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EC951D3-5BB8-26BD-5EEF-3318021E8A94}"/>
              </a:ext>
            </a:extLst>
          </p:cNvPr>
          <p:cNvSpPr txBox="1">
            <a:spLocks/>
          </p:cNvSpPr>
          <p:nvPr/>
        </p:nvSpPr>
        <p:spPr>
          <a:xfrm>
            <a:off x="10527938" y="-102483"/>
            <a:ext cx="1809135" cy="98833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pl-PL" dirty="0">
                <a:solidFill>
                  <a:srgbClr val="0070C0"/>
                </a:solidFill>
                <a:latin typeface="Avenir Next LT Pro Light" panose="020B0304020202020204" pitchFamily="34" charset="-18"/>
              </a:rPr>
            </a:br>
            <a:endParaRPr lang="pl-PL" dirty="0">
              <a:solidFill>
                <a:srgbClr val="0070C0"/>
              </a:solidFill>
              <a:latin typeface="Avenir Next LT Pro Light" panose="020B0304020202020204" pitchFamily="34" charset="-18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64195DFF-E758-12BB-13EA-FDA6792115A4}"/>
              </a:ext>
            </a:extLst>
          </p:cNvPr>
          <p:cNvSpPr txBox="1">
            <a:spLocks/>
          </p:cNvSpPr>
          <p:nvPr/>
        </p:nvSpPr>
        <p:spPr>
          <a:xfrm>
            <a:off x="5684940" y="703835"/>
            <a:ext cx="3995988" cy="101844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2400" b="1" dirty="0">
                <a:solidFill>
                  <a:srgbClr val="DD0F40"/>
                </a:solidFill>
                <a:latin typeface="Avenir Next LT Pro Light" panose="020B0304020202020204" pitchFamily="34" charset="-18"/>
              </a:rPr>
              <a:t>wzrost zatrudnienia</a:t>
            </a:r>
            <a:br>
              <a:rPr lang="pl-PL" sz="2000" u="sng" dirty="0">
                <a:solidFill>
                  <a:srgbClr val="DD0F40"/>
                </a:solidFill>
                <a:latin typeface="Avenir Next LT Pro Light" panose="020B0304020202020204" pitchFamily="34" charset="-18"/>
              </a:rPr>
            </a:br>
            <a:endParaRPr lang="pl-PL" sz="2000" u="sng" dirty="0">
              <a:solidFill>
                <a:srgbClr val="DD0F40"/>
              </a:solidFill>
              <a:latin typeface="Avenir Next LT Pro Light" panose="020B0304020202020204" pitchFamily="34" charset="-18"/>
            </a:endParaRPr>
          </a:p>
        </p:txBody>
      </p:sp>
      <p:sp>
        <p:nvSpPr>
          <p:cNvPr id="11" name="Symbol zastępczy zawartości 5">
            <a:extLst>
              <a:ext uri="{FF2B5EF4-FFF2-40B4-BE49-F238E27FC236}">
                <a16:creationId xmlns:a16="http://schemas.microsoft.com/office/drawing/2014/main" id="{CB3B5454-4194-B75B-1A45-C56DEE3B7123}"/>
              </a:ext>
            </a:extLst>
          </p:cNvPr>
          <p:cNvSpPr txBox="1">
            <a:spLocks/>
          </p:cNvSpPr>
          <p:nvPr/>
        </p:nvSpPr>
        <p:spPr>
          <a:xfrm>
            <a:off x="4418102" y="5557569"/>
            <a:ext cx="7703464" cy="59737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>
              <a:buFont typeface="Wingdings 2" panose="05020102010507070707" pitchFamily="18" charset="2"/>
              <a:buNone/>
            </a:pPr>
            <a:r>
              <a:rPr lang="pl-PL" sz="1400" dirty="0">
                <a:solidFill>
                  <a:srgbClr val="1583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Na</a:t>
            </a:r>
            <a:r>
              <a:rPr lang="pl-PL" sz="1600" dirty="0">
                <a:solidFill>
                  <a:srgbClr val="1583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 utworzone stanowiska pracy prowadzona była rekrutacja osób bezrobotnych zarejestrowanych w PUP w </a:t>
            </a:r>
            <a:r>
              <a:rPr lang="pl-PL" sz="1800" dirty="0">
                <a:solidFill>
                  <a:srgbClr val="1583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Rawie</a:t>
            </a:r>
            <a:r>
              <a:rPr lang="pl-PL" sz="1600" dirty="0">
                <a:solidFill>
                  <a:srgbClr val="1583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-18"/>
                <a:cs typeface="Calibri" panose="020F0502020204030204" pitchFamily="34" charset="0"/>
              </a:rPr>
              <a:t> Mazowieckiej.</a:t>
            </a:r>
          </a:p>
        </p:txBody>
      </p:sp>
      <p:sp>
        <p:nvSpPr>
          <p:cNvPr id="12" name="Symbol zastępczy zawartości 5">
            <a:extLst>
              <a:ext uri="{FF2B5EF4-FFF2-40B4-BE49-F238E27FC236}">
                <a16:creationId xmlns:a16="http://schemas.microsoft.com/office/drawing/2014/main" id="{A22B1CF1-9546-28BE-070D-A42E1F44C96E}"/>
              </a:ext>
            </a:extLst>
          </p:cNvPr>
          <p:cNvSpPr txBox="1">
            <a:spLocks/>
          </p:cNvSpPr>
          <p:nvPr/>
        </p:nvSpPr>
        <p:spPr>
          <a:xfrm>
            <a:off x="4613835" y="1524126"/>
            <a:ext cx="7578165" cy="3745755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pl-PL" sz="1600" dirty="0">
                <a:latin typeface="Avenir Next LT Pro Light" panose="020B0304020202020204" pitchFamily="34" charset="-18"/>
                <a:cs typeface="Calibri" panose="020F0502020204030204" pitchFamily="34" charset="0"/>
              </a:rPr>
              <a:t>Firmy na terenie powiatu rawskiego, które w 2024 r. zwiększały zatrudnienie to:</a:t>
            </a:r>
          </a:p>
        </p:txBody>
      </p:sp>
      <p:pic>
        <p:nvPicPr>
          <p:cNvPr id="5" name="Grafika 4" descr="Strzałka: zakrzywiona w prawo z wypełnieniem pełnym">
            <a:extLst>
              <a:ext uri="{FF2B5EF4-FFF2-40B4-BE49-F238E27FC236}">
                <a16:creationId xmlns:a16="http://schemas.microsoft.com/office/drawing/2014/main" id="{3310EA27-BC18-41F6-E7E7-FC016D4B4F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8693" y="649010"/>
            <a:ext cx="914400" cy="9144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E1731B5-EA69-2769-EFA3-813F282C7001}"/>
              </a:ext>
            </a:extLst>
          </p:cNvPr>
          <p:cNvSpPr txBox="1"/>
          <p:nvPr/>
        </p:nvSpPr>
        <p:spPr>
          <a:xfrm>
            <a:off x="4551185" y="4318211"/>
            <a:ext cx="75781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500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-18"/>
              </a:rPr>
              <a:t>Nową inwestycją na terenie miasta Rawa Mazowiecka jest kompleks logistyczny przy ulicy Mszczonowskiej zarządzany przez firmę </a:t>
            </a:r>
            <a:r>
              <a:rPr lang="pl-PL" sz="1500" b="1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-18"/>
              </a:rPr>
              <a:t>HILLWOOD POLSKA, </a:t>
            </a:r>
            <a:r>
              <a:rPr lang="pl-PL" sz="1500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-18"/>
              </a:rPr>
              <a:t>który będzie generował dużą liczbę nowych miejsc pracy. Działalność firmy skupia się na podnajmowaniu powierzchni logistycznych. </a:t>
            </a:r>
            <a:endParaRPr lang="pl-PL" sz="1500" dirty="0">
              <a:latin typeface="Avenir Next LT Pro Light" panose="020B03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2586396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53_TF33552983" id="{E9BF0B52-2F89-4E1E-B7CE-BCE7A121B426}" vid="{5B52913E-0AFA-412C-891F-3779D08C8844}"/>
    </a:ext>
  </a:extLst>
</a:theme>
</file>

<file path=ppt/theme/theme2.xml><?xml version="1.0" encoding="utf-8"?>
<a:theme xmlns:a="http://schemas.openxmlformats.org/drawingml/2006/main" name="1_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53_TF33552983" id="{E9BF0B52-2F89-4E1E-B7CE-BCE7A121B426}" vid="{5B52913E-0AFA-412C-891F-3779D08C8844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{4BAD9B93-7EAB-4FF9-AF64-C3F7A5A4ADCA}tf33552983_win32</Template>
  <TotalTime>3645</TotalTime>
  <Words>4341</Words>
  <Application>Microsoft Office PowerPoint</Application>
  <PresentationFormat>Panoramiczny</PresentationFormat>
  <Paragraphs>371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39</vt:i4>
      </vt:variant>
    </vt:vector>
  </HeadingPairs>
  <TitlesOfParts>
    <vt:vector size="51" baseType="lpstr">
      <vt:lpstr>Arial</vt:lpstr>
      <vt:lpstr>Avenir Next LT Pro</vt:lpstr>
      <vt:lpstr>Avenir Next LT Pro Light</vt:lpstr>
      <vt:lpstr>Bookman Old Style</vt:lpstr>
      <vt:lpstr>Calibri</vt:lpstr>
      <vt:lpstr>Franklin Gothic Book</vt:lpstr>
      <vt:lpstr>Franklin Gothic Demi</vt:lpstr>
      <vt:lpstr>Symbol</vt:lpstr>
      <vt:lpstr>Wingdings</vt:lpstr>
      <vt:lpstr>Wingdings 2</vt:lpstr>
      <vt:lpstr>DividendVTI</vt:lpstr>
      <vt:lpstr>1_DividendVTI</vt:lpstr>
      <vt:lpstr>Informacja o sytuacji na lokalnym rynku pracy  w powiecie rawskim I DZIAŁANIACH PODEJMOWANYCH PRZEZ POWIATOWY URZĄD PRACY  w 2024 r.</vt:lpstr>
      <vt:lpstr>Stan bezrobocia w powiecie rawskim w latach 1990 - 2024</vt:lpstr>
      <vt:lpstr>Stopa bezrobocia  i liczba bezrobotnych</vt:lpstr>
      <vt:lpstr>Stopa bezrobocia w powiatach </vt:lpstr>
      <vt:lpstr>Dynamika liczby bezrobotnych w powiecie rawskim  w 2024 r.</vt:lpstr>
      <vt:lpstr>Prezentacja programu PowerPoint</vt:lpstr>
      <vt:lpstr>Napływy  i odpływy osób bezrobotnych </vt:lpstr>
      <vt:lpstr>Liczba wolnych miejsc pracy i aktywizacji zawodowej   </vt:lpstr>
      <vt:lpstr>Zwolnienia grupowe</vt:lpstr>
      <vt:lpstr>STRUKTURA Bezrobocia w gminach</vt:lpstr>
      <vt:lpstr>Prezentacja programu PowerPoint</vt:lpstr>
      <vt:lpstr>Struktura Bezrobocia według wykształcenia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Dodatkowe inicjatywy realizowane przez PUP</vt:lpstr>
      <vt:lpstr>Dodatkowe inicjatywy realizowane przez PUP c.d.</vt:lpstr>
      <vt:lpstr>Dodatkowe inicjatywy realizowane przez PUP c.d.</vt:lpstr>
      <vt:lpstr>Dodatkowe inicjatywy realizowane przez PUP c.d.</vt:lpstr>
      <vt:lpstr>Dodatkowe inicjatywy realizowane przez PUP c.d.</vt:lpstr>
      <vt:lpstr>Dodatkowe inicjatywy realizowane przez PUP c.d.</vt:lpstr>
      <vt:lpstr>Analiza badania ankietowego</vt:lpstr>
      <vt:lpstr>  Tel. 46-814-40-51 Fax 46-814-35-34 e-mail: lorm@praca.gov.pl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o sytuacji na lokalnym rynku pracy  w powiecie rawskim  w 2022 r.</dc:title>
  <dc:creator>jolgor</dc:creator>
  <cp:lastModifiedBy>marcinkal</cp:lastModifiedBy>
  <cp:revision>159</cp:revision>
  <cp:lastPrinted>2025-02-11T14:10:18Z</cp:lastPrinted>
  <dcterms:created xsi:type="dcterms:W3CDTF">2023-02-28T08:23:40Z</dcterms:created>
  <dcterms:modified xsi:type="dcterms:W3CDTF">2025-03-05T11:50:08Z</dcterms:modified>
</cp:coreProperties>
</file>